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46.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5" r:id="rId2"/>
    <p:sldId id="310" r:id="rId3"/>
    <p:sldId id="321" r:id="rId4"/>
    <p:sldId id="322" r:id="rId5"/>
    <p:sldId id="324" r:id="rId6"/>
    <p:sldId id="326" r:id="rId7"/>
    <p:sldId id="327" r:id="rId8"/>
    <p:sldId id="329" r:id="rId9"/>
    <p:sldId id="331" r:id="rId10"/>
    <p:sldId id="333" r:id="rId11"/>
    <p:sldId id="328" r:id="rId12"/>
    <p:sldId id="330" r:id="rId13"/>
    <p:sldId id="332" r:id="rId14"/>
    <p:sldId id="336" r:id="rId15"/>
    <p:sldId id="338" r:id="rId16"/>
    <p:sldId id="337" r:id="rId17"/>
    <p:sldId id="339" r:id="rId18"/>
    <p:sldId id="340" r:id="rId19"/>
    <p:sldId id="334" r:id="rId20"/>
    <p:sldId id="335" r:id="rId21"/>
  </p:sldIdLst>
  <p:sldSz cx="12188825"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9" autoAdjust="0"/>
  </p:normalViewPr>
  <p:slideViewPr>
    <p:cSldViewPr showGuides="1">
      <p:cViewPr varScale="1">
        <p:scale>
          <a:sx n="82" d="100"/>
          <a:sy n="82" d="100"/>
        </p:scale>
        <p:origin x="720" y="8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A0706-13AF-4FEA-998D-5A58E3B2F3D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794AB916-36A2-44E6-A98F-63CD10D3C6E1}">
      <dgm:prSet phldrT="[Text]"/>
      <dgm:spPr/>
      <dgm:t>
        <a:bodyPr/>
        <a:lstStyle/>
        <a:p>
          <a:r>
            <a:rPr lang="en-IN" dirty="0">
              <a:solidFill>
                <a:schemeClr val="tx1">
                  <a:lumMod val="85000"/>
                  <a:lumOff val="15000"/>
                </a:schemeClr>
              </a:solidFill>
              <a:latin typeface="+mn-lt"/>
            </a:rPr>
            <a:t>Mineral Plants</a:t>
          </a:r>
        </a:p>
      </dgm:t>
    </dgm:pt>
    <dgm:pt modelId="{64606CD5-1C0C-43D6-91DC-7045CE535C61}" type="parTrans" cxnId="{DF94B316-16C6-42C6-BDA9-2C5ADE689144}">
      <dgm:prSet/>
      <dgm:spPr/>
      <dgm:t>
        <a:bodyPr/>
        <a:lstStyle/>
        <a:p>
          <a:endParaRPr lang="en-IN">
            <a:solidFill>
              <a:schemeClr val="tx1">
                <a:lumMod val="85000"/>
                <a:lumOff val="15000"/>
              </a:schemeClr>
            </a:solidFill>
            <a:latin typeface="+mn-lt"/>
          </a:endParaRPr>
        </a:p>
      </dgm:t>
    </dgm:pt>
    <dgm:pt modelId="{1B65C858-4ABD-4FB1-A8BE-C4F666A45006}" type="sibTrans" cxnId="{DF94B316-16C6-42C6-BDA9-2C5ADE689144}">
      <dgm:prSet/>
      <dgm:spPr/>
      <dgm:t>
        <a:bodyPr/>
        <a:lstStyle/>
        <a:p>
          <a:endParaRPr lang="en-IN">
            <a:solidFill>
              <a:schemeClr val="tx1">
                <a:lumMod val="85000"/>
                <a:lumOff val="15000"/>
              </a:schemeClr>
            </a:solidFill>
            <a:latin typeface="+mn-lt"/>
          </a:endParaRPr>
        </a:p>
      </dgm:t>
    </dgm:pt>
    <dgm:pt modelId="{C78198EE-2AD9-4282-B3AA-0E1528F8237C}">
      <dgm:prSet phldrT="[Text]"/>
      <dgm:spPr/>
      <dgm:t>
        <a:bodyPr/>
        <a:lstStyle/>
        <a:p>
          <a:r>
            <a:rPr lang="en-IN" dirty="0">
              <a:solidFill>
                <a:schemeClr val="tx1">
                  <a:lumMod val="85000"/>
                  <a:lumOff val="15000"/>
                </a:schemeClr>
              </a:solidFill>
              <a:latin typeface="+mn-lt"/>
            </a:rPr>
            <a:t>SAG/ AG Mills</a:t>
          </a:r>
        </a:p>
      </dgm:t>
    </dgm:pt>
    <dgm:pt modelId="{FBBD1F79-4B7B-4F30-BE1A-EB554ACA127A}" type="parTrans" cxnId="{0C36A1A8-AE52-4BC3-B5C7-8A2D36963708}">
      <dgm:prSet/>
      <dgm:spPr/>
      <dgm:t>
        <a:bodyPr/>
        <a:lstStyle/>
        <a:p>
          <a:endParaRPr lang="en-IN">
            <a:solidFill>
              <a:schemeClr val="tx1">
                <a:lumMod val="85000"/>
                <a:lumOff val="15000"/>
              </a:schemeClr>
            </a:solidFill>
            <a:latin typeface="+mn-lt"/>
          </a:endParaRPr>
        </a:p>
      </dgm:t>
    </dgm:pt>
    <dgm:pt modelId="{7CBD874F-AC64-4512-9A3E-2AB14F47B918}" type="sibTrans" cxnId="{0C36A1A8-AE52-4BC3-B5C7-8A2D36963708}">
      <dgm:prSet/>
      <dgm:spPr/>
      <dgm:t>
        <a:bodyPr/>
        <a:lstStyle/>
        <a:p>
          <a:endParaRPr lang="en-IN">
            <a:solidFill>
              <a:schemeClr val="tx1">
                <a:lumMod val="85000"/>
                <a:lumOff val="15000"/>
              </a:schemeClr>
            </a:solidFill>
            <a:latin typeface="+mn-lt"/>
          </a:endParaRPr>
        </a:p>
      </dgm:t>
    </dgm:pt>
    <dgm:pt modelId="{D1B9F6CC-4ECA-4457-B0F3-AF5A496636CA}">
      <dgm:prSet phldrT="[Text]"/>
      <dgm:spPr/>
      <dgm:t>
        <a:bodyPr/>
        <a:lstStyle/>
        <a:p>
          <a:r>
            <a:rPr lang="en-IN" dirty="0">
              <a:solidFill>
                <a:schemeClr val="tx1">
                  <a:lumMod val="85000"/>
                  <a:lumOff val="15000"/>
                </a:schemeClr>
              </a:solidFill>
              <a:latin typeface="+mn-lt"/>
            </a:rPr>
            <a:t>Floatation Circuits</a:t>
          </a:r>
        </a:p>
      </dgm:t>
    </dgm:pt>
    <dgm:pt modelId="{5E2DA55C-A2E4-4030-BC7B-ED6BF92E4A2E}" type="parTrans" cxnId="{913678E8-72BE-427F-8396-116593433A0D}">
      <dgm:prSet/>
      <dgm:spPr/>
      <dgm:t>
        <a:bodyPr/>
        <a:lstStyle/>
        <a:p>
          <a:endParaRPr lang="en-IN">
            <a:solidFill>
              <a:schemeClr val="tx1">
                <a:lumMod val="85000"/>
                <a:lumOff val="15000"/>
              </a:schemeClr>
            </a:solidFill>
            <a:latin typeface="+mn-lt"/>
          </a:endParaRPr>
        </a:p>
      </dgm:t>
    </dgm:pt>
    <dgm:pt modelId="{24F33B80-89D8-4E87-8677-74E3EC45FA33}" type="sibTrans" cxnId="{913678E8-72BE-427F-8396-116593433A0D}">
      <dgm:prSet/>
      <dgm:spPr/>
      <dgm:t>
        <a:bodyPr/>
        <a:lstStyle/>
        <a:p>
          <a:endParaRPr lang="en-IN">
            <a:solidFill>
              <a:schemeClr val="tx1">
                <a:lumMod val="85000"/>
                <a:lumOff val="15000"/>
              </a:schemeClr>
            </a:solidFill>
            <a:latin typeface="+mn-lt"/>
          </a:endParaRPr>
        </a:p>
      </dgm:t>
    </dgm:pt>
    <dgm:pt modelId="{C1C5BFA3-704B-4223-93F5-F5328E286363}">
      <dgm:prSet phldrT="[Text]"/>
      <dgm:spPr/>
      <dgm:t>
        <a:bodyPr/>
        <a:lstStyle/>
        <a:p>
          <a:r>
            <a:rPr lang="en-IN" dirty="0">
              <a:solidFill>
                <a:schemeClr val="tx1">
                  <a:lumMod val="85000"/>
                  <a:lumOff val="15000"/>
                </a:schemeClr>
              </a:solidFill>
              <a:latin typeface="+mn-lt"/>
            </a:rPr>
            <a:t>Others</a:t>
          </a:r>
        </a:p>
      </dgm:t>
    </dgm:pt>
    <dgm:pt modelId="{6B587C48-ABA1-4F63-AD9F-6D3C37D16164}" type="parTrans" cxnId="{4FBB6169-6650-4EFF-B8EB-6A6772A8A186}">
      <dgm:prSet/>
      <dgm:spPr/>
      <dgm:t>
        <a:bodyPr/>
        <a:lstStyle/>
        <a:p>
          <a:endParaRPr lang="en-IN">
            <a:solidFill>
              <a:schemeClr val="tx1">
                <a:lumMod val="85000"/>
                <a:lumOff val="15000"/>
              </a:schemeClr>
            </a:solidFill>
            <a:latin typeface="+mn-lt"/>
          </a:endParaRPr>
        </a:p>
      </dgm:t>
    </dgm:pt>
    <dgm:pt modelId="{8466DE3E-534B-436D-BD0E-052BC8EFB09E}" type="sibTrans" cxnId="{4FBB6169-6650-4EFF-B8EB-6A6772A8A186}">
      <dgm:prSet/>
      <dgm:spPr/>
      <dgm:t>
        <a:bodyPr/>
        <a:lstStyle/>
        <a:p>
          <a:endParaRPr lang="en-IN">
            <a:solidFill>
              <a:schemeClr val="tx1">
                <a:lumMod val="85000"/>
                <a:lumOff val="15000"/>
              </a:schemeClr>
            </a:solidFill>
            <a:latin typeface="+mn-lt"/>
          </a:endParaRPr>
        </a:p>
      </dgm:t>
    </dgm:pt>
    <dgm:pt modelId="{54F23075-09F3-4B47-8627-4EC4B6C312EA}">
      <dgm:prSet phldrT="[Text]"/>
      <dgm:spPr/>
      <dgm:t>
        <a:bodyPr/>
        <a:lstStyle/>
        <a:p>
          <a:r>
            <a:rPr lang="en-IN" dirty="0">
              <a:solidFill>
                <a:schemeClr val="tx1">
                  <a:lumMod val="85000"/>
                  <a:lumOff val="15000"/>
                </a:schemeClr>
              </a:solidFill>
              <a:latin typeface="+mn-lt"/>
            </a:rPr>
            <a:t>Captive Power Plants</a:t>
          </a:r>
        </a:p>
      </dgm:t>
    </dgm:pt>
    <dgm:pt modelId="{34B47EE6-334C-4D19-A971-9696BD75206E}" type="parTrans" cxnId="{43D17AF1-E384-4F4B-AF86-88364D7EFBB1}">
      <dgm:prSet/>
      <dgm:spPr/>
      <dgm:t>
        <a:bodyPr/>
        <a:lstStyle/>
        <a:p>
          <a:endParaRPr lang="en-IN">
            <a:solidFill>
              <a:schemeClr val="tx1">
                <a:lumMod val="85000"/>
                <a:lumOff val="15000"/>
              </a:schemeClr>
            </a:solidFill>
            <a:latin typeface="+mn-lt"/>
          </a:endParaRPr>
        </a:p>
      </dgm:t>
    </dgm:pt>
    <dgm:pt modelId="{04FE0C99-F788-43A1-9583-332CE8D0780F}" type="sibTrans" cxnId="{43D17AF1-E384-4F4B-AF86-88364D7EFBB1}">
      <dgm:prSet/>
      <dgm:spPr/>
      <dgm:t>
        <a:bodyPr/>
        <a:lstStyle/>
        <a:p>
          <a:endParaRPr lang="en-IN">
            <a:solidFill>
              <a:schemeClr val="tx1">
                <a:lumMod val="85000"/>
                <a:lumOff val="15000"/>
              </a:schemeClr>
            </a:solidFill>
            <a:latin typeface="+mn-lt"/>
          </a:endParaRPr>
        </a:p>
      </dgm:t>
    </dgm:pt>
    <dgm:pt modelId="{B6309E12-08F5-461E-8954-8D70B0926486}">
      <dgm:prSet phldrT="[Text]"/>
      <dgm:spPr/>
      <dgm:t>
        <a:bodyPr/>
        <a:lstStyle/>
        <a:p>
          <a:r>
            <a:rPr lang="en-IN" dirty="0">
              <a:solidFill>
                <a:schemeClr val="tx1">
                  <a:lumMod val="85000"/>
                  <a:lumOff val="15000"/>
                </a:schemeClr>
              </a:solidFill>
              <a:latin typeface="+mn-lt"/>
            </a:rPr>
            <a:t>Bio Reactors</a:t>
          </a:r>
        </a:p>
      </dgm:t>
    </dgm:pt>
    <dgm:pt modelId="{E6FF60F7-5D93-4747-83A2-C27B14A010B2}" type="parTrans" cxnId="{8EAF4C5F-5820-4322-BC82-BEE6015DA749}">
      <dgm:prSet/>
      <dgm:spPr/>
      <dgm:t>
        <a:bodyPr/>
        <a:lstStyle/>
        <a:p>
          <a:endParaRPr lang="en-IN">
            <a:solidFill>
              <a:schemeClr val="tx1">
                <a:lumMod val="85000"/>
                <a:lumOff val="15000"/>
              </a:schemeClr>
            </a:solidFill>
            <a:latin typeface="+mn-lt"/>
          </a:endParaRPr>
        </a:p>
      </dgm:t>
    </dgm:pt>
    <dgm:pt modelId="{3AC173F6-BF78-47E9-8EAC-01D4E63043DB}" type="sibTrans" cxnId="{8EAF4C5F-5820-4322-BC82-BEE6015DA749}">
      <dgm:prSet/>
      <dgm:spPr/>
      <dgm:t>
        <a:bodyPr/>
        <a:lstStyle/>
        <a:p>
          <a:endParaRPr lang="en-IN">
            <a:solidFill>
              <a:schemeClr val="tx1">
                <a:lumMod val="85000"/>
                <a:lumOff val="15000"/>
              </a:schemeClr>
            </a:solidFill>
            <a:latin typeface="+mn-lt"/>
          </a:endParaRPr>
        </a:p>
      </dgm:t>
    </dgm:pt>
    <dgm:pt modelId="{4C2D0CC6-F47D-4FFB-BBF1-ABABD381F3CA}">
      <dgm:prSet phldrT="[Text]"/>
      <dgm:spPr/>
      <dgm:t>
        <a:bodyPr/>
        <a:lstStyle/>
        <a:p>
          <a:r>
            <a:rPr lang="en-IN" dirty="0">
              <a:solidFill>
                <a:schemeClr val="tx1">
                  <a:lumMod val="85000"/>
                  <a:lumOff val="15000"/>
                </a:schemeClr>
              </a:solidFill>
              <a:latin typeface="+mn-lt"/>
            </a:rPr>
            <a:t>Paper plants</a:t>
          </a:r>
        </a:p>
      </dgm:t>
    </dgm:pt>
    <dgm:pt modelId="{1CE22DAF-78E1-4B3E-B32B-E9F75BA71A00}" type="parTrans" cxnId="{E01BC07D-707E-4D2B-8699-4C8C72A71F9F}">
      <dgm:prSet/>
      <dgm:spPr/>
      <dgm:t>
        <a:bodyPr/>
        <a:lstStyle/>
        <a:p>
          <a:endParaRPr lang="en-IN">
            <a:solidFill>
              <a:schemeClr val="tx1">
                <a:lumMod val="85000"/>
                <a:lumOff val="15000"/>
              </a:schemeClr>
            </a:solidFill>
            <a:latin typeface="+mn-lt"/>
          </a:endParaRPr>
        </a:p>
      </dgm:t>
    </dgm:pt>
    <dgm:pt modelId="{AAAA243A-CA29-4F8D-95C8-135938E8C7B7}" type="sibTrans" cxnId="{E01BC07D-707E-4D2B-8699-4C8C72A71F9F}">
      <dgm:prSet/>
      <dgm:spPr/>
      <dgm:t>
        <a:bodyPr/>
        <a:lstStyle/>
        <a:p>
          <a:endParaRPr lang="en-IN">
            <a:solidFill>
              <a:schemeClr val="tx1">
                <a:lumMod val="85000"/>
                <a:lumOff val="15000"/>
              </a:schemeClr>
            </a:solidFill>
            <a:latin typeface="+mn-lt"/>
          </a:endParaRPr>
        </a:p>
      </dgm:t>
    </dgm:pt>
    <dgm:pt modelId="{290F4B76-42E0-4F76-9B89-F213213B8AB5}">
      <dgm:prSet phldrT="[Text]"/>
      <dgm:spPr/>
      <dgm:t>
        <a:bodyPr/>
        <a:lstStyle/>
        <a:p>
          <a:r>
            <a:rPr lang="en-IN" dirty="0">
              <a:solidFill>
                <a:schemeClr val="tx1">
                  <a:lumMod val="85000"/>
                  <a:lumOff val="15000"/>
                </a:schemeClr>
              </a:solidFill>
              <a:latin typeface="+mn-lt"/>
            </a:rPr>
            <a:t>Copper/ Nickel Plants</a:t>
          </a:r>
        </a:p>
      </dgm:t>
    </dgm:pt>
    <dgm:pt modelId="{C01A6976-CDAC-4576-B229-F8F86D05F529}" type="parTrans" cxnId="{A5D4BFDD-F60B-4AFE-88B8-1B069B221BF8}">
      <dgm:prSet/>
      <dgm:spPr/>
      <dgm:t>
        <a:bodyPr/>
        <a:lstStyle/>
        <a:p>
          <a:endParaRPr lang="en-IN">
            <a:solidFill>
              <a:schemeClr val="tx1">
                <a:lumMod val="85000"/>
                <a:lumOff val="15000"/>
              </a:schemeClr>
            </a:solidFill>
            <a:latin typeface="+mn-lt"/>
          </a:endParaRPr>
        </a:p>
      </dgm:t>
    </dgm:pt>
    <dgm:pt modelId="{B13CCB8E-AAFE-45B4-B9CB-E4D86BC468FF}" type="sibTrans" cxnId="{A5D4BFDD-F60B-4AFE-88B8-1B069B221BF8}">
      <dgm:prSet/>
      <dgm:spPr/>
      <dgm:t>
        <a:bodyPr/>
        <a:lstStyle/>
        <a:p>
          <a:endParaRPr lang="en-IN">
            <a:solidFill>
              <a:schemeClr val="tx1">
                <a:lumMod val="85000"/>
                <a:lumOff val="15000"/>
              </a:schemeClr>
            </a:solidFill>
            <a:latin typeface="+mn-lt"/>
          </a:endParaRPr>
        </a:p>
      </dgm:t>
    </dgm:pt>
    <dgm:pt modelId="{40AFFA3D-36B8-4C41-8359-F27107A84B69}">
      <dgm:prSet phldrT="[Text]"/>
      <dgm:spPr/>
      <dgm:t>
        <a:bodyPr/>
        <a:lstStyle/>
        <a:p>
          <a:r>
            <a:rPr lang="en-IN" dirty="0">
              <a:solidFill>
                <a:schemeClr val="tx1">
                  <a:lumMod val="85000"/>
                  <a:lumOff val="15000"/>
                </a:schemeClr>
              </a:solidFill>
              <a:latin typeface="+mn-lt"/>
            </a:rPr>
            <a:t>Food Processing units</a:t>
          </a:r>
        </a:p>
      </dgm:t>
    </dgm:pt>
    <dgm:pt modelId="{E422D79E-AD4C-404B-AAD0-2E7986324257}" type="parTrans" cxnId="{6FB519BC-A07B-4E46-BA2C-C7DB981C5ACE}">
      <dgm:prSet/>
      <dgm:spPr/>
      <dgm:t>
        <a:bodyPr/>
        <a:lstStyle/>
        <a:p>
          <a:endParaRPr lang="en-IN">
            <a:solidFill>
              <a:schemeClr val="tx1">
                <a:lumMod val="85000"/>
                <a:lumOff val="15000"/>
              </a:schemeClr>
            </a:solidFill>
            <a:latin typeface="+mn-lt"/>
          </a:endParaRPr>
        </a:p>
      </dgm:t>
    </dgm:pt>
    <dgm:pt modelId="{DBB10D58-2EB2-4321-B13E-119D0E37ED0C}" type="sibTrans" cxnId="{6FB519BC-A07B-4E46-BA2C-C7DB981C5ACE}">
      <dgm:prSet/>
      <dgm:spPr/>
      <dgm:t>
        <a:bodyPr/>
        <a:lstStyle/>
        <a:p>
          <a:endParaRPr lang="en-IN">
            <a:solidFill>
              <a:schemeClr val="tx1">
                <a:lumMod val="85000"/>
                <a:lumOff val="15000"/>
              </a:schemeClr>
            </a:solidFill>
            <a:latin typeface="+mn-lt"/>
          </a:endParaRPr>
        </a:p>
      </dgm:t>
    </dgm:pt>
    <dgm:pt modelId="{57294A60-FD79-4394-9F1A-7CA9D4C02AE9}">
      <dgm:prSet phldrT="[Text]"/>
      <dgm:spPr/>
      <dgm:t>
        <a:bodyPr/>
        <a:lstStyle/>
        <a:p>
          <a:r>
            <a:rPr lang="en-IN" dirty="0">
              <a:solidFill>
                <a:schemeClr val="tx1">
                  <a:lumMod val="85000"/>
                  <a:lumOff val="15000"/>
                </a:schemeClr>
              </a:solidFill>
              <a:latin typeface="+mn-lt"/>
            </a:rPr>
            <a:t>Spray Dryers</a:t>
          </a:r>
        </a:p>
      </dgm:t>
    </dgm:pt>
    <dgm:pt modelId="{3652C601-D007-4779-931C-92F443572829}" type="parTrans" cxnId="{98F5531E-295A-4D1E-AD41-9E336245F2A8}">
      <dgm:prSet/>
      <dgm:spPr/>
      <dgm:t>
        <a:bodyPr/>
        <a:lstStyle/>
        <a:p>
          <a:endParaRPr lang="en-US">
            <a:solidFill>
              <a:schemeClr val="tx1">
                <a:lumMod val="85000"/>
                <a:lumOff val="15000"/>
              </a:schemeClr>
            </a:solidFill>
            <a:latin typeface="+mn-lt"/>
          </a:endParaRPr>
        </a:p>
      </dgm:t>
    </dgm:pt>
    <dgm:pt modelId="{5B993BA5-0ADE-4DA7-8D06-62D0192A0F6D}" type="sibTrans" cxnId="{98F5531E-295A-4D1E-AD41-9E336245F2A8}">
      <dgm:prSet/>
      <dgm:spPr/>
      <dgm:t>
        <a:bodyPr/>
        <a:lstStyle/>
        <a:p>
          <a:endParaRPr lang="en-US">
            <a:solidFill>
              <a:schemeClr val="tx1">
                <a:lumMod val="85000"/>
                <a:lumOff val="15000"/>
              </a:schemeClr>
            </a:solidFill>
            <a:latin typeface="+mn-lt"/>
          </a:endParaRPr>
        </a:p>
      </dgm:t>
    </dgm:pt>
    <dgm:pt modelId="{9DEFDADD-61A0-4ECC-BB80-E7B780F8EEB8}">
      <dgm:prSet phldrT="[Text]"/>
      <dgm:spPr/>
      <dgm:t>
        <a:bodyPr/>
        <a:lstStyle/>
        <a:p>
          <a:r>
            <a:rPr lang="en-IN" dirty="0">
              <a:solidFill>
                <a:schemeClr val="tx1">
                  <a:lumMod val="85000"/>
                  <a:lumOff val="15000"/>
                </a:schemeClr>
              </a:solidFill>
              <a:latin typeface="+mn-lt"/>
            </a:rPr>
            <a:t>Cement Plants</a:t>
          </a:r>
        </a:p>
      </dgm:t>
    </dgm:pt>
    <dgm:pt modelId="{BC4CB2F5-4E57-4A35-9430-647005E44436}" type="parTrans" cxnId="{7811FA5B-A0D0-4DD1-BC40-27DC78331D59}">
      <dgm:prSet/>
      <dgm:spPr/>
      <dgm:t>
        <a:bodyPr/>
        <a:lstStyle/>
        <a:p>
          <a:endParaRPr lang="en-US"/>
        </a:p>
      </dgm:t>
    </dgm:pt>
    <dgm:pt modelId="{175463B9-E217-47C6-992B-67CA27DCDB43}" type="sibTrans" cxnId="{7811FA5B-A0D0-4DD1-BC40-27DC78331D59}">
      <dgm:prSet/>
      <dgm:spPr/>
      <dgm:t>
        <a:bodyPr/>
        <a:lstStyle/>
        <a:p>
          <a:endParaRPr lang="en-US"/>
        </a:p>
      </dgm:t>
    </dgm:pt>
    <dgm:pt modelId="{35D464A2-4F03-4C0B-8EA2-F5B87B5992BD}">
      <dgm:prSet phldrT="[Text]"/>
      <dgm:spPr/>
      <dgm:t>
        <a:bodyPr/>
        <a:lstStyle/>
        <a:p>
          <a:r>
            <a:rPr lang="en-IN" dirty="0">
              <a:solidFill>
                <a:schemeClr val="tx1">
                  <a:lumMod val="85000"/>
                  <a:lumOff val="15000"/>
                </a:schemeClr>
              </a:solidFill>
              <a:latin typeface="+mn-lt"/>
            </a:rPr>
            <a:t>Kiln/Cooler</a:t>
          </a:r>
        </a:p>
      </dgm:t>
    </dgm:pt>
    <dgm:pt modelId="{1DA14408-A747-4BCE-89C9-9121804E4C83}" type="parTrans" cxnId="{B4C72656-CC93-4DE8-8C51-44E9844D60FE}">
      <dgm:prSet/>
      <dgm:spPr/>
      <dgm:t>
        <a:bodyPr/>
        <a:lstStyle/>
        <a:p>
          <a:endParaRPr lang="en-US"/>
        </a:p>
      </dgm:t>
    </dgm:pt>
    <dgm:pt modelId="{3626E4F6-7364-432C-BF59-26C084C5DE61}" type="sibTrans" cxnId="{B4C72656-CC93-4DE8-8C51-44E9844D60FE}">
      <dgm:prSet/>
      <dgm:spPr/>
      <dgm:t>
        <a:bodyPr/>
        <a:lstStyle/>
        <a:p>
          <a:endParaRPr lang="en-US"/>
        </a:p>
      </dgm:t>
    </dgm:pt>
    <dgm:pt modelId="{A8F61D43-AD50-4FE7-B5DA-71A3D305123C}">
      <dgm:prSet/>
      <dgm:spPr/>
      <dgm:t>
        <a:bodyPr/>
        <a:lstStyle/>
        <a:p>
          <a:r>
            <a:rPr lang="en-IN" dirty="0">
              <a:solidFill>
                <a:schemeClr val="tx1">
                  <a:lumMod val="85000"/>
                  <a:lumOff val="15000"/>
                </a:schemeClr>
              </a:solidFill>
              <a:latin typeface="+mn-lt"/>
            </a:rPr>
            <a:t>Cement Mill</a:t>
          </a:r>
        </a:p>
      </dgm:t>
    </dgm:pt>
    <dgm:pt modelId="{966DF18A-7977-4030-AC67-27CA09CEC412}" type="parTrans" cxnId="{89B15E93-8217-4ECB-8373-C31B7C72C142}">
      <dgm:prSet/>
      <dgm:spPr/>
      <dgm:t>
        <a:bodyPr/>
        <a:lstStyle/>
        <a:p>
          <a:endParaRPr lang="en-US"/>
        </a:p>
      </dgm:t>
    </dgm:pt>
    <dgm:pt modelId="{B1A82211-BAA6-4D39-804B-4F8BEC3B2214}" type="sibTrans" cxnId="{89B15E93-8217-4ECB-8373-C31B7C72C142}">
      <dgm:prSet/>
      <dgm:spPr/>
      <dgm:t>
        <a:bodyPr/>
        <a:lstStyle/>
        <a:p>
          <a:endParaRPr lang="en-US"/>
        </a:p>
      </dgm:t>
    </dgm:pt>
    <dgm:pt modelId="{62FFEC1A-78C5-4CBF-9ACF-6AE0A7CE0CA6}">
      <dgm:prSet/>
      <dgm:spPr/>
      <dgm:t>
        <a:bodyPr/>
        <a:lstStyle/>
        <a:p>
          <a:r>
            <a:rPr lang="en-IN" dirty="0">
              <a:solidFill>
                <a:schemeClr val="tx1">
                  <a:lumMod val="85000"/>
                  <a:lumOff val="15000"/>
                </a:schemeClr>
              </a:solidFill>
              <a:latin typeface="+mn-lt"/>
            </a:rPr>
            <a:t>Raw Mill </a:t>
          </a:r>
        </a:p>
      </dgm:t>
    </dgm:pt>
    <dgm:pt modelId="{5C32ED7B-58D2-4036-8859-B508E49EBC56}" type="parTrans" cxnId="{22195662-23D7-4AC5-A7C8-967A5ABA17CB}">
      <dgm:prSet/>
      <dgm:spPr/>
      <dgm:t>
        <a:bodyPr/>
        <a:lstStyle/>
        <a:p>
          <a:endParaRPr lang="en-US"/>
        </a:p>
      </dgm:t>
    </dgm:pt>
    <dgm:pt modelId="{28484EDE-0A41-4FBC-B96E-C89E207C7A9D}" type="sibTrans" cxnId="{22195662-23D7-4AC5-A7C8-967A5ABA17CB}">
      <dgm:prSet/>
      <dgm:spPr/>
      <dgm:t>
        <a:bodyPr/>
        <a:lstStyle/>
        <a:p>
          <a:endParaRPr lang="en-US"/>
        </a:p>
      </dgm:t>
    </dgm:pt>
    <dgm:pt modelId="{78DCB21B-3D29-454F-82C3-641323CEAAF3}">
      <dgm:prSet/>
      <dgm:spPr/>
      <dgm:t>
        <a:bodyPr/>
        <a:lstStyle/>
        <a:p>
          <a:r>
            <a:rPr lang="en-IN" dirty="0">
              <a:solidFill>
                <a:schemeClr val="tx1">
                  <a:lumMod val="85000"/>
                  <a:lumOff val="15000"/>
                </a:schemeClr>
              </a:solidFill>
              <a:latin typeface="+mn-lt"/>
            </a:rPr>
            <a:t>Coal Mill</a:t>
          </a:r>
        </a:p>
      </dgm:t>
    </dgm:pt>
    <dgm:pt modelId="{D52FDD1A-1310-4ED4-BF74-9124B9A7B4FB}" type="parTrans" cxnId="{64C04FD1-AA0F-4BF5-8EDF-3655AFEF6B87}">
      <dgm:prSet/>
      <dgm:spPr/>
      <dgm:t>
        <a:bodyPr/>
        <a:lstStyle/>
        <a:p>
          <a:endParaRPr lang="en-US"/>
        </a:p>
      </dgm:t>
    </dgm:pt>
    <dgm:pt modelId="{14F9CC13-66AF-43A0-9284-3F16E5E933FA}" type="sibTrans" cxnId="{64C04FD1-AA0F-4BF5-8EDF-3655AFEF6B87}">
      <dgm:prSet/>
      <dgm:spPr/>
      <dgm:t>
        <a:bodyPr/>
        <a:lstStyle/>
        <a:p>
          <a:endParaRPr lang="en-US"/>
        </a:p>
      </dgm:t>
    </dgm:pt>
    <dgm:pt modelId="{A6D6ED87-D66A-47E0-99A8-473225514479}">
      <dgm:prSet phldrT="[Text]"/>
      <dgm:spPr/>
      <dgm:t>
        <a:bodyPr/>
        <a:lstStyle/>
        <a:p>
          <a:r>
            <a:rPr lang="en-IN" dirty="0">
              <a:solidFill>
                <a:schemeClr val="tx1">
                  <a:lumMod val="85000"/>
                  <a:lumOff val="15000"/>
                </a:schemeClr>
              </a:solidFill>
              <a:latin typeface="+mn-lt"/>
            </a:rPr>
            <a:t>Power Grid Optimization</a:t>
          </a:r>
        </a:p>
      </dgm:t>
    </dgm:pt>
    <dgm:pt modelId="{8D465050-92BF-41C1-91BA-C65237DB22D8}" type="parTrans" cxnId="{FF70BEC7-B47D-472F-9ACB-67273BBF9404}">
      <dgm:prSet/>
      <dgm:spPr/>
      <dgm:t>
        <a:bodyPr/>
        <a:lstStyle/>
        <a:p>
          <a:endParaRPr lang="en-US"/>
        </a:p>
      </dgm:t>
    </dgm:pt>
    <dgm:pt modelId="{84687BEC-86B6-4834-B71C-0BE1144F1336}" type="sibTrans" cxnId="{FF70BEC7-B47D-472F-9ACB-67273BBF9404}">
      <dgm:prSet/>
      <dgm:spPr/>
      <dgm:t>
        <a:bodyPr/>
        <a:lstStyle/>
        <a:p>
          <a:endParaRPr lang="en-US"/>
        </a:p>
      </dgm:t>
    </dgm:pt>
    <dgm:pt modelId="{13608D45-3475-4FBC-B4F6-857BFCB6454B}">
      <dgm:prSet phldrT="[Text]"/>
      <dgm:spPr/>
      <dgm:t>
        <a:bodyPr/>
        <a:lstStyle/>
        <a:p>
          <a:r>
            <a:rPr lang="en-IN" dirty="0">
              <a:solidFill>
                <a:schemeClr val="tx1">
                  <a:lumMod val="85000"/>
                  <a:lumOff val="15000"/>
                </a:schemeClr>
              </a:solidFill>
              <a:latin typeface="+mn-lt"/>
            </a:rPr>
            <a:t>Future Plants</a:t>
          </a:r>
        </a:p>
      </dgm:t>
    </dgm:pt>
    <dgm:pt modelId="{44AE59AA-5C94-4E3D-96F4-E4E509DD9B20}" type="sibTrans" cxnId="{E05362B1-125E-41B0-8CBC-456F7B46C8F5}">
      <dgm:prSet/>
      <dgm:spPr/>
      <dgm:t>
        <a:bodyPr/>
        <a:lstStyle/>
        <a:p>
          <a:endParaRPr lang="en-IN">
            <a:solidFill>
              <a:schemeClr val="tx1">
                <a:lumMod val="85000"/>
                <a:lumOff val="15000"/>
              </a:schemeClr>
            </a:solidFill>
            <a:latin typeface="+mn-lt"/>
          </a:endParaRPr>
        </a:p>
      </dgm:t>
    </dgm:pt>
    <dgm:pt modelId="{95F0C03E-8FC9-4A8A-9D12-EC6C5B504A99}" type="parTrans" cxnId="{E05362B1-125E-41B0-8CBC-456F7B46C8F5}">
      <dgm:prSet/>
      <dgm:spPr/>
      <dgm:t>
        <a:bodyPr/>
        <a:lstStyle/>
        <a:p>
          <a:endParaRPr lang="en-IN">
            <a:solidFill>
              <a:schemeClr val="tx1">
                <a:lumMod val="85000"/>
                <a:lumOff val="15000"/>
              </a:schemeClr>
            </a:solidFill>
            <a:latin typeface="+mn-lt"/>
          </a:endParaRPr>
        </a:p>
      </dgm:t>
    </dgm:pt>
    <dgm:pt modelId="{9DFD39FD-F153-4F78-A81B-9DF667F1EE01}">
      <dgm:prSet phldrT="[Text]"/>
      <dgm:spPr/>
      <dgm:t>
        <a:bodyPr/>
        <a:lstStyle/>
        <a:p>
          <a:r>
            <a:rPr lang="en-IN" dirty="0">
              <a:solidFill>
                <a:schemeClr val="tx1">
                  <a:lumMod val="85000"/>
                  <a:lumOff val="15000"/>
                </a:schemeClr>
              </a:solidFill>
              <a:latin typeface="+mn-lt"/>
            </a:rPr>
            <a:t>Power Grid Optimization</a:t>
          </a:r>
        </a:p>
      </dgm:t>
    </dgm:pt>
    <dgm:pt modelId="{D539696C-4DBA-4665-B99F-BDB173C6DDB0}" type="parTrans" cxnId="{2DA6B08C-10D8-413A-B985-B379711F54AB}">
      <dgm:prSet/>
      <dgm:spPr/>
      <dgm:t>
        <a:bodyPr/>
        <a:lstStyle/>
        <a:p>
          <a:endParaRPr lang="en-US"/>
        </a:p>
      </dgm:t>
    </dgm:pt>
    <dgm:pt modelId="{669C718C-DE64-47F0-87FE-4834818E8498}" type="sibTrans" cxnId="{2DA6B08C-10D8-413A-B985-B379711F54AB}">
      <dgm:prSet/>
      <dgm:spPr/>
      <dgm:t>
        <a:bodyPr/>
        <a:lstStyle/>
        <a:p>
          <a:endParaRPr lang="en-US"/>
        </a:p>
      </dgm:t>
    </dgm:pt>
    <dgm:pt modelId="{789F4D5E-431F-4622-B339-0F43428D5E4C}">
      <dgm:prSet phldrT="[Text]"/>
      <dgm:spPr/>
      <dgm:t>
        <a:bodyPr/>
        <a:lstStyle/>
        <a:p>
          <a:r>
            <a:rPr lang="en-IN" dirty="0">
              <a:solidFill>
                <a:schemeClr val="tx1">
                  <a:lumMod val="85000"/>
                  <a:lumOff val="15000"/>
                </a:schemeClr>
              </a:solidFill>
              <a:latin typeface="+mn-lt"/>
            </a:rPr>
            <a:t>Higher Capacity Power Plants</a:t>
          </a:r>
        </a:p>
      </dgm:t>
    </dgm:pt>
    <dgm:pt modelId="{8B063062-7135-49A5-9FE6-2D5A1279D863}" type="parTrans" cxnId="{70326CB8-6703-4645-9075-F510A49B9A33}">
      <dgm:prSet/>
      <dgm:spPr/>
      <dgm:t>
        <a:bodyPr/>
        <a:lstStyle/>
        <a:p>
          <a:endParaRPr lang="en-US"/>
        </a:p>
      </dgm:t>
    </dgm:pt>
    <dgm:pt modelId="{5815DB66-8B54-4D4A-BB80-25C692C8F3C4}" type="sibTrans" cxnId="{70326CB8-6703-4645-9075-F510A49B9A33}">
      <dgm:prSet/>
      <dgm:spPr/>
      <dgm:t>
        <a:bodyPr/>
        <a:lstStyle/>
        <a:p>
          <a:endParaRPr lang="en-US"/>
        </a:p>
      </dgm:t>
    </dgm:pt>
    <dgm:pt modelId="{F73142CE-4E6B-4E9A-9E23-BBAA683E9D52}">
      <dgm:prSet phldrT="[Text]"/>
      <dgm:spPr/>
      <dgm:t>
        <a:bodyPr/>
        <a:lstStyle/>
        <a:p>
          <a:r>
            <a:rPr lang="en-IN" dirty="0">
              <a:solidFill>
                <a:schemeClr val="tx1">
                  <a:lumMod val="85000"/>
                  <a:lumOff val="15000"/>
                </a:schemeClr>
              </a:solidFill>
              <a:latin typeface="+mn-lt"/>
            </a:rPr>
            <a:t>Sinter Plant</a:t>
          </a:r>
        </a:p>
      </dgm:t>
    </dgm:pt>
    <dgm:pt modelId="{125BB8C4-B4BF-4546-B713-2F4C39777489}" type="parTrans" cxnId="{373B0B43-10A2-45CB-ADB3-463177461F24}">
      <dgm:prSet/>
      <dgm:spPr/>
      <dgm:t>
        <a:bodyPr/>
        <a:lstStyle/>
        <a:p>
          <a:endParaRPr lang="en-GB"/>
        </a:p>
      </dgm:t>
    </dgm:pt>
    <dgm:pt modelId="{4A5945A6-426C-48CA-9DBD-1D432AA96381}" type="sibTrans" cxnId="{373B0B43-10A2-45CB-ADB3-463177461F24}">
      <dgm:prSet/>
      <dgm:spPr/>
      <dgm:t>
        <a:bodyPr/>
        <a:lstStyle/>
        <a:p>
          <a:endParaRPr lang="en-GB"/>
        </a:p>
      </dgm:t>
    </dgm:pt>
    <dgm:pt modelId="{F1C0A600-0D45-4B33-855F-B3A039E6C093}">
      <dgm:prSet/>
      <dgm:spPr/>
      <dgm:t>
        <a:bodyPr/>
        <a:lstStyle/>
        <a:p>
          <a:r>
            <a:rPr lang="en-IN">
              <a:solidFill>
                <a:schemeClr val="tx1">
                  <a:lumMod val="85000"/>
                  <a:lumOff val="15000"/>
                </a:schemeClr>
              </a:solidFill>
              <a:latin typeface="+mn-lt"/>
            </a:rPr>
            <a:t>Sponge Iron Plant</a:t>
          </a:r>
          <a:endParaRPr lang="en-IN" dirty="0">
            <a:solidFill>
              <a:schemeClr val="tx1">
                <a:lumMod val="85000"/>
                <a:lumOff val="15000"/>
              </a:schemeClr>
            </a:solidFill>
            <a:latin typeface="+mn-lt"/>
          </a:endParaRPr>
        </a:p>
      </dgm:t>
    </dgm:pt>
    <dgm:pt modelId="{07A0D12B-8E64-4F19-80B1-5157F97A3133}" type="parTrans" cxnId="{0D039740-1EC2-464F-98AC-0AF27EF2ABCF}">
      <dgm:prSet/>
      <dgm:spPr/>
      <dgm:t>
        <a:bodyPr/>
        <a:lstStyle/>
        <a:p>
          <a:endParaRPr lang="en-GB"/>
        </a:p>
      </dgm:t>
    </dgm:pt>
    <dgm:pt modelId="{F9643CDF-228B-413B-9D55-9C4CD7AAA51D}" type="sibTrans" cxnId="{0D039740-1EC2-464F-98AC-0AF27EF2ABCF}">
      <dgm:prSet/>
      <dgm:spPr/>
      <dgm:t>
        <a:bodyPr/>
        <a:lstStyle/>
        <a:p>
          <a:endParaRPr lang="en-GB"/>
        </a:p>
      </dgm:t>
    </dgm:pt>
    <dgm:pt modelId="{84697A0E-BDC0-4D33-A960-8F1C21A655A2}">
      <dgm:prSet/>
      <dgm:spPr/>
      <dgm:t>
        <a:bodyPr/>
        <a:lstStyle/>
        <a:p>
          <a:r>
            <a:rPr lang="en-IN" dirty="0">
              <a:solidFill>
                <a:schemeClr val="tx1">
                  <a:lumMod val="85000"/>
                  <a:lumOff val="15000"/>
                </a:schemeClr>
              </a:solidFill>
              <a:latin typeface="+mn-lt"/>
            </a:rPr>
            <a:t>Coke Oven Plant</a:t>
          </a:r>
        </a:p>
      </dgm:t>
    </dgm:pt>
    <dgm:pt modelId="{1D0B97E7-8ED1-4CB4-B9A9-BE73324E330F}" type="parTrans" cxnId="{A7B20DA8-391D-4F57-A0DB-84C01FB84504}">
      <dgm:prSet/>
      <dgm:spPr/>
      <dgm:t>
        <a:bodyPr/>
        <a:lstStyle/>
        <a:p>
          <a:endParaRPr lang="en-GB"/>
        </a:p>
      </dgm:t>
    </dgm:pt>
    <dgm:pt modelId="{26C358DC-CF66-4893-84B3-BF56E1FF3229}" type="sibTrans" cxnId="{A7B20DA8-391D-4F57-A0DB-84C01FB84504}">
      <dgm:prSet/>
      <dgm:spPr/>
      <dgm:t>
        <a:bodyPr/>
        <a:lstStyle/>
        <a:p>
          <a:endParaRPr lang="en-GB"/>
        </a:p>
      </dgm:t>
    </dgm:pt>
    <dgm:pt modelId="{05841DBD-148C-4E83-B778-48F44A3B8205}">
      <dgm:prSet/>
      <dgm:spPr/>
      <dgm:t>
        <a:bodyPr/>
        <a:lstStyle/>
        <a:p>
          <a:r>
            <a:rPr lang="en-IN" dirty="0">
              <a:solidFill>
                <a:schemeClr val="tx1">
                  <a:lumMod val="85000"/>
                  <a:lumOff val="15000"/>
                </a:schemeClr>
              </a:solidFill>
              <a:latin typeface="+mn-lt"/>
            </a:rPr>
            <a:t>Blast Furnace</a:t>
          </a:r>
        </a:p>
      </dgm:t>
    </dgm:pt>
    <dgm:pt modelId="{FCAC6E34-8103-4F94-AA05-CC28FBE69CD4}" type="parTrans" cxnId="{7EE27E6E-8BF0-4241-BF92-174B7E9E549B}">
      <dgm:prSet/>
      <dgm:spPr/>
      <dgm:t>
        <a:bodyPr/>
        <a:lstStyle/>
        <a:p>
          <a:endParaRPr lang="en-GB"/>
        </a:p>
      </dgm:t>
    </dgm:pt>
    <dgm:pt modelId="{181A3F2B-0649-4D24-82B9-9BC14C94B1E2}" type="sibTrans" cxnId="{7EE27E6E-8BF0-4241-BF92-174B7E9E549B}">
      <dgm:prSet/>
      <dgm:spPr/>
      <dgm:t>
        <a:bodyPr/>
        <a:lstStyle/>
        <a:p>
          <a:endParaRPr lang="en-GB"/>
        </a:p>
      </dgm:t>
    </dgm:pt>
    <dgm:pt modelId="{0DCDCA1A-C379-422F-AF63-50C03F220629}" type="pres">
      <dgm:prSet presAssocID="{B16A0706-13AF-4FEA-998D-5A58E3B2F3D6}" presName="Name0" presStyleCnt="0">
        <dgm:presLayoutVars>
          <dgm:dir/>
          <dgm:animLvl val="lvl"/>
          <dgm:resizeHandles val="exact"/>
        </dgm:presLayoutVars>
      </dgm:prSet>
      <dgm:spPr/>
    </dgm:pt>
    <dgm:pt modelId="{B1EC26B7-896F-436C-AD65-4AFC068EC403}" type="pres">
      <dgm:prSet presAssocID="{13608D45-3475-4FBC-B4F6-857BFCB6454B}" presName="composite" presStyleCnt="0"/>
      <dgm:spPr/>
    </dgm:pt>
    <dgm:pt modelId="{D293D6E5-6F35-4C0A-B392-0B3BA2E7DB7D}" type="pres">
      <dgm:prSet presAssocID="{13608D45-3475-4FBC-B4F6-857BFCB6454B}" presName="parTx" presStyleLbl="alignNode1" presStyleIdx="0" presStyleCnt="4" custLinFactX="137586" custLinFactNeighborX="200000" custLinFactNeighborY="-109">
        <dgm:presLayoutVars>
          <dgm:chMax val="0"/>
          <dgm:chPref val="0"/>
          <dgm:bulletEnabled val="1"/>
        </dgm:presLayoutVars>
      </dgm:prSet>
      <dgm:spPr/>
    </dgm:pt>
    <dgm:pt modelId="{AA0CA220-26D5-4A1B-B414-D338A158FB9E}" type="pres">
      <dgm:prSet presAssocID="{13608D45-3475-4FBC-B4F6-857BFCB6454B}" presName="desTx" presStyleLbl="alignAccFollowNode1" presStyleIdx="0" presStyleCnt="4" custLinFactX="137586" custLinFactNeighborX="200000" custLinFactNeighborY="-320">
        <dgm:presLayoutVars>
          <dgm:bulletEnabled val="1"/>
        </dgm:presLayoutVars>
      </dgm:prSet>
      <dgm:spPr/>
    </dgm:pt>
    <dgm:pt modelId="{B0398C4F-F5DE-46B9-83C5-54A0329C6C8B}" type="pres">
      <dgm:prSet presAssocID="{44AE59AA-5C94-4E3D-96F4-E4E509DD9B20}" presName="space" presStyleCnt="0"/>
      <dgm:spPr/>
    </dgm:pt>
    <dgm:pt modelId="{45AE5102-135B-44C3-9339-E50261221DB5}" type="pres">
      <dgm:prSet presAssocID="{794AB916-36A2-44E6-A98F-63CD10D3C6E1}" presName="composite" presStyleCnt="0"/>
      <dgm:spPr/>
    </dgm:pt>
    <dgm:pt modelId="{6097C313-5396-4D78-88E0-1653A99D1F2F}" type="pres">
      <dgm:prSet presAssocID="{794AB916-36A2-44E6-A98F-63CD10D3C6E1}" presName="parTx" presStyleLbl="alignNode1" presStyleIdx="1" presStyleCnt="4">
        <dgm:presLayoutVars>
          <dgm:chMax val="0"/>
          <dgm:chPref val="0"/>
          <dgm:bulletEnabled val="1"/>
        </dgm:presLayoutVars>
      </dgm:prSet>
      <dgm:spPr/>
    </dgm:pt>
    <dgm:pt modelId="{CDFB0726-5519-43E9-8BB4-16EA6C9DED59}" type="pres">
      <dgm:prSet presAssocID="{794AB916-36A2-44E6-A98F-63CD10D3C6E1}" presName="desTx" presStyleLbl="alignAccFollowNode1" presStyleIdx="1" presStyleCnt="4">
        <dgm:presLayoutVars>
          <dgm:bulletEnabled val="1"/>
        </dgm:presLayoutVars>
      </dgm:prSet>
      <dgm:spPr/>
    </dgm:pt>
    <dgm:pt modelId="{F0A3B446-330A-416A-9723-BECDCF4AE8CC}" type="pres">
      <dgm:prSet presAssocID="{1B65C858-4ABD-4FB1-A8BE-C4F666A45006}" presName="space" presStyleCnt="0"/>
      <dgm:spPr/>
    </dgm:pt>
    <dgm:pt modelId="{1922E870-4040-4B70-B145-E413CD5BCA82}" type="pres">
      <dgm:prSet presAssocID="{9DEFDADD-61A0-4ECC-BB80-E7B780F8EEB8}" presName="composite" presStyleCnt="0"/>
      <dgm:spPr/>
    </dgm:pt>
    <dgm:pt modelId="{43CBB203-E39D-4C80-B07B-A9DE46A83E2D}" type="pres">
      <dgm:prSet presAssocID="{9DEFDADD-61A0-4ECC-BB80-E7B780F8EEB8}" presName="parTx" presStyleLbl="alignNode1" presStyleIdx="2" presStyleCnt="4" custLinFactX="-100000" custLinFactNeighborX="-123928" custLinFactNeighborY="-4602">
        <dgm:presLayoutVars>
          <dgm:chMax val="0"/>
          <dgm:chPref val="0"/>
          <dgm:bulletEnabled val="1"/>
        </dgm:presLayoutVars>
      </dgm:prSet>
      <dgm:spPr/>
    </dgm:pt>
    <dgm:pt modelId="{FEC426FC-83FA-44EB-88A1-A12881DE8371}" type="pres">
      <dgm:prSet presAssocID="{9DEFDADD-61A0-4ECC-BB80-E7B780F8EEB8}" presName="desTx" presStyleLbl="alignAccFollowNode1" presStyleIdx="2" presStyleCnt="4" custLinFactX="-100000" custLinFactNeighborX="-123928" custLinFactNeighborY="-876">
        <dgm:presLayoutVars>
          <dgm:bulletEnabled val="1"/>
        </dgm:presLayoutVars>
      </dgm:prSet>
      <dgm:spPr/>
    </dgm:pt>
    <dgm:pt modelId="{2DEF15A0-DBC9-41AE-B113-B4A8D2314EDF}" type="pres">
      <dgm:prSet presAssocID="{175463B9-E217-47C6-992B-67CA27DCDB43}" presName="space" presStyleCnt="0"/>
      <dgm:spPr/>
    </dgm:pt>
    <dgm:pt modelId="{BD5547CE-BB0E-4E0F-84CA-A27AC746446D}" type="pres">
      <dgm:prSet presAssocID="{C1C5BFA3-704B-4223-93F5-F5328E286363}" presName="composite" presStyleCnt="0"/>
      <dgm:spPr/>
    </dgm:pt>
    <dgm:pt modelId="{1614B021-6494-4EE7-AA50-8167918D28D3}" type="pres">
      <dgm:prSet presAssocID="{C1C5BFA3-704B-4223-93F5-F5328E286363}" presName="parTx" presStyleLbl="alignNode1" presStyleIdx="3" presStyleCnt="4" custLinFactX="-17374" custLinFactNeighborX="-100000" custLinFactNeighborY="-2191">
        <dgm:presLayoutVars>
          <dgm:chMax val="0"/>
          <dgm:chPref val="0"/>
          <dgm:bulletEnabled val="1"/>
        </dgm:presLayoutVars>
      </dgm:prSet>
      <dgm:spPr/>
    </dgm:pt>
    <dgm:pt modelId="{40CA9B41-3E6B-479B-AA1C-A9C8740B3965}" type="pres">
      <dgm:prSet presAssocID="{C1C5BFA3-704B-4223-93F5-F5328E286363}" presName="desTx" presStyleLbl="alignAccFollowNode1" presStyleIdx="3" presStyleCnt="4" custLinFactX="-17374" custLinFactNeighborX="-100000" custLinFactNeighborY="-417">
        <dgm:presLayoutVars>
          <dgm:bulletEnabled val="1"/>
        </dgm:presLayoutVars>
      </dgm:prSet>
      <dgm:spPr/>
    </dgm:pt>
  </dgm:ptLst>
  <dgm:cxnLst>
    <dgm:cxn modelId="{9A4EBC0A-4CD1-4E98-9ECD-BAE0861F134B}" type="presOf" srcId="{4C2D0CC6-F47D-4FFB-BBF1-ABABD381F3CA}" destId="{40CA9B41-3E6B-479B-AA1C-A9C8740B3965}" srcOrd="0" destOrd="4" presId="urn:microsoft.com/office/officeart/2005/8/layout/hList1"/>
    <dgm:cxn modelId="{DF94B316-16C6-42C6-BDA9-2C5ADE689144}" srcId="{B16A0706-13AF-4FEA-998D-5A58E3B2F3D6}" destId="{794AB916-36A2-44E6-A98F-63CD10D3C6E1}" srcOrd="1" destOrd="0" parTransId="{64606CD5-1C0C-43D6-91DC-7045CE535C61}" sibTransId="{1B65C858-4ABD-4FB1-A8BE-C4F666A45006}"/>
    <dgm:cxn modelId="{98F5531E-295A-4D1E-AD41-9E336245F2A8}" srcId="{C1C5BFA3-704B-4223-93F5-F5328E286363}" destId="{57294A60-FD79-4394-9F1A-7CA9D4C02AE9}" srcOrd="2" destOrd="0" parTransId="{3652C601-D007-4779-931C-92F443572829}" sibTransId="{5B993BA5-0ADE-4DA7-8D06-62D0192A0F6D}"/>
    <dgm:cxn modelId="{AEEF0321-8029-45BD-BECD-466CA0B4E07A}" type="presOf" srcId="{789F4D5E-431F-4622-B339-0F43428D5E4C}" destId="{AA0CA220-26D5-4A1B-B414-D338A158FB9E}" srcOrd="0" destOrd="0" presId="urn:microsoft.com/office/officeart/2005/8/layout/hList1"/>
    <dgm:cxn modelId="{99FA3130-D325-43FF-8F0C-1EBC4BAAD441}" type="presOf" srcId="{78DCB21B-3D29-454F-82C3-641323CEAAF3}" destId="{FEC426FC-83FA-44EB-88A1-A12881DE8371}" srcOrd="0" destOrd="3" presId="urn:microsoft.com/office/officeart/2005/8/layout/hList1"/>
    <dgm:cxn modelId="{C8CDC538-9633-4C81-B040-2B0211F290CA}" type="presOf" srcId="{57294A60-FD79-4394-9F1A-7CA9D4C02AE9}" destId="{40CA9B41-3E6B-479B-AA1C-A9C8740B3965}" srcOrd="0" destOrd="2" presId="urn:microsoft.com/office/officeart/2005/8/layout/hList1"/>
    <dgm:cxn modelId="{8DCFC73A-37CD-4E41-9A09-7CECFB320523}" type="presOf" srcId="{84697A0E-BDC0-4D33-A960-8F1C21A655A2}" destId="{AA0CA220-26D5-4A1B-B414-D338A158FB9E}" srcOrd="0" destOrd="4" presId="urn:microsoft.com/office/officeart/2005/8/layout/hList1"/>
    <dgm:cxn modelId="{D392D83C-7FDE-48D2-9FF2-D6959585CA4A}" type="presOf" srcId="{9DEFDADD-61A0-4ECC-BB80-E7B780F8EEB8}" destId="{43CBB203-E39D-4C80-B07B-A9DE46A83E2D}" srcOrd="0" destOrd="0" presId="urn:microsoft.com/office/officeart/2005/8/layout/hList1"/>
    <dgm:cxn modelId="{0D039740-1EC2-464F-98AC-0AF27EF2ABCF}" srcId="{13608D45-3475-4FBC-B4F6-857BFCB6454B}" destId="{F1C0A600-0D45-4B33-855F-B3A039E6C093}" srcOrd="3" destOrd="0" parTransId="{07A0D12B-8E64-4F19-80B1-5157F97A3133}" sibTransId="{F9643CDF-228B-413B-9D55-9C4CD7AAA51D}"/>
    <dgm:cxn modelId="{7811FA5B-A0D0-4DD1-BC40-27DC78331D59}" srcId="{B16A0706-13AF-4FEA-998D-5A58E3B2F3D6}" destId="{9DEFDADD-61A0-4ECC-BB80-E7B780F8EEB8}" srcOrd="2" destOrd="0" parTransId="{BC4CB2F5-4E57-4A35-9430-647005E44436}" sibTransId="{175463B9-E217-47C6-992B-67CA27DCDB43}"/>
    <dgm:cxn modelId="{3DE1015D-2C62-49F4-B0FC-84D16A94BCC5}" type="presOf" srcId="{A8F61D43-AD50-4FE7-B5DA-71A3D305123C}" destId="{FEC426FC-83FA-44EB-88A1-A12881DE8371}" srcOrd="0" destOrd="1" presId="urn:microsoft.com/office/officeart/2005/8/layout/hList1"/>
    <dgm:cxn modelId="{8EAF4C5F-5820-4322-BC82-BEE6015DA749}" srcId="{C1C5BFA3-704B-4223-93F5-F5328E286363}" destId="{B6309E12-08F5-461E-8954-8D70B0926486}" srcOrd="3" destOrd="0" parTransId="{E6FF60F7-5D93-4747-83A2-C27B14A010B2}" sibTransId="{3AC173F6-BF78-47E9-8EAC-01D4E63043DB}"/>
    <dgm:cxn modelId="{22195662-23D7-4AC5-A7C8-967A5ABA17CB}" srcId="{9DEFDADD-61A0-4ECC-BB80-E7B780F8EEB8}" destId="{62FFEC1A-78C5-4CBF-9ACF-6AE0A7CE0CA6}" srcOrd="2" destOrd="0" parTransId="{5C32ED7B-58D2-4036-8859-B508E49EBC56}" sibTransId="{28484EDE-0A41-4FBC-B96E-C89E207C7A9D}"/>
    <dgm:cxn modelId="{373B0B43-10A2-45CB-ADB3-463177461F24}" srcId="{13608D45-3475-4FBC-B4F6-857BFCB6454B}" destId="{F73142CE-4E6B-4E9A-9E23-BBAA683E9D52}" srcOrd="2" destOrd="0" parTransId="{125BB8C4-B4BF-4546-B713-2F4C39777489}" sibTransId="{4A5945A6-426C-48CA-9DBD-1D432AA96381}"/>
    <dgm:cxn modelId="{4FBB6169-6650-4EFF-B8EB-6A6772A8A186}" srcId="{B16A0706-13AF-4FEA-998D-5A58E3B2F3D6}" destId="{C1C5BFA3-704B-4223-93F5-F5328E286363}" srcOrd="3" destOrd="0" parTransId="{6B587C48-ABA1-4F63-AD9F-6D3C37D16164}" sibTransId="{8466DE3E-534B-436D-BD0E-052BC8EFB09E}"/>
    <dgm:cxn modelId="{B6AA964C-38C3-4D7B-9C11-8C1D86B2B888}" type="presOf" srcId="{B16A0706-13AF-4FEA-998D-5A58E3B2F3D6}" destId="{0DCDCA1A-C379-422F-AF63-50C03F220629}" srcOrd="0" destOrd="0" presId="urn:microsoft.com/office/officeart/2005/8/layout/hList1"/>
    <dgm:cxn modelId="{7EE27E6E-8BF0-4241-BF92-174B7E9E549B}" srcId="{13608D45-3475-4FBC-B4F6-857BFCB6454B}" destId="{05841DBD-148C-4E83-B778-48F44A3B8205}" srcOrd="5" destOrd="0" parTransId="{FCAC6E34-8103-4F94-AA05-CC28FBE69CD4}" sibTransId="{181A3F2B-0649-4D24-82B9-9BC14C94B1E2}"/>
    <dgm:cxn modelId="{E9C1976E-C47D-4CFD-91F7-1781ED7C46F7}" type="presOf" srcId="{05841DBD-148C-4E83-B778-48F44A3B8205}" destId="{AA0CA220-26D5-4A1B-B414-D338A158FB9E}" srcOrd="0" destOrd="5" presId="urn:microsoft.com/office/officeart/2005/8/layout/hList1"/>
    <dgm:cxn modelId="{B4C72656-CC93-4DE8-8C51-44E9844D60FE}" srcId="{9DEFDADD-61A0-4ECC-BB80-E7B780F8EEB8}" destId="{35D464A2-4F03-4C0B-8EA2-F5B87B5992BD}" srcOrd="0" destOrd="0" parTransId="{1DA14408-A747-4BCE-89C9-9121804E4C83}" sibTransId="{3626E4F6-7364-432C-BF59-26C084C5DE61}"/>
    <dgm:cxn modelId="{6E5C5056-5FC1-4E08-A7DD-112DB4898CEA}" type="presOf" srcId="{F1C0A600-0D45-4B33-855F-B3A039E6C093}" destId="{AA0CA220-26D5-4A1B-B414-D338A158FB9E}" srcOrd="0" destOrd="3" presId="urn:microsoft.com/office/officeart/2005/8/layout/hList1"/>
    <dgm:cxn modelId="{46852C5A-1AB0-4C92-A08A-C6D336ED6C90}" type="presOf" srcId="{D1B9F6CC-4ECA-4457-B0F3-AF5A496636CA}" destId="{CDFB0726-5519-43E9-8BB4-16EA6C9DED59}" srcOrd="0" destOrd="2" presId="urn:microsoft.com/office/officeart/2005/8/layout/hList1"/>
    <dgm:cxn modelId="{86072E7A-5B4D-4AFD-BB92-7B07A9B9AA41}" type="presOf" srcId="{54F23075-09F3-4B47-8627-4EC4B6C312EA}" destId="{40CA9B41-3E6B-479B-AA1C-A9C8740B3965}" srcOrd="0" destOrd="0" presId="urn:microsoft.com/office/officeart/2005/8/layout/hList1"/>
    <dgm:cxn modelId="{E01BC07D-707E-4D2B-8699-4C8C72A71F9F}" srcId="{C1C5BFA3-704B-4223-93F5-F5328E286363}" destId="{4C2D0CC6-F47D-4FFB-BBF1-ABABD381F3CA}" srcOrd="4" destOrd="0" parTransId="{1CE22DAF-78E1-4B3E-B32B-E9F75BA71A00}" sibTransId="{AAAA243A-CA29-4F8D-95C8-135938E8C7B7}"/>
    <dgm:cxn modelId="{C5A15884-3D65-44EC-BBA6-8C886105F37C}" type="presOf" srcId="{62FFEC1A-78C5-4CBF-9ACF-6AE0A7CE0CA6}" destId="{FEC426FC-83FA-44EB-88A1-A12881DE8371}" srcOrd="0" destOrd="2" presId="urn:microsoft.com/office/officeart/2005/8/layout/hList1"/>
    <dgm:cxn modelId="{2DA6B08C-10D8-413A-B985-B379711F54AB}" srcId="{13608D45-3475-4FBC-B4F6-857BFCB6454B}" destId="{9DFD39FD-F153-4F78-A81B-9DF667F1EE01}" srcOrd="1" destOrd="0" parTransId="{D539696C-4DBA-4665-B99F-BDB173C6DDB0}" sibTransId="{669C718C-DE64-47F0-87FE-4834818E8498}"/>
    <dgm:cxn modelId="{CF3C2A8F-20D6-40A6-90F7-503793F50411}" type="presOf" srcId="{13608D45-3475-4FBC-B4F6-857BFCB6454B}" destId="{D293D6E5-6F35-4C0A-B392-0B3BA2E7DB7D}" srcOrd="0" destOrd="0" presId="urn:microsoft.com/office/officeart/2005/8/layout/hList1"/>
    <dgm:cxn modelId="{89B15E93-8217-4ECB-8373-C31B7C72C142}" srcId="{9DEFDADD-61A0-4ECC-BB80-E7B780F8EEB8}" destId="{A8F61D43-AD50-4FE7-B5DA-71A3D305123C}" srcOrd="1" destOrd="0" parTransId="{966DF18A-7977-4030-AC67-27CA09CEC412}" sibTransId="{B1A82211-BAA6-4D39-804B-4F8BEC3B2214}"/>
    <dgm:cxn modelId="{4C3BBA99-5EC5-4D65-B5AC-1194BB9C9D8B}" type="presOf" srcId="{B6309E12-08F5-461E-8954-8D70B0926486}" destId="{40CA9B41-3E6B-479B-AA1C-A9C8740B3965}" srcOrd="0" destOrd="3" presId="urn:microsoft.com/office/officeart/2005/8/layout/hList1"/>
    <dgm:cxn modelId="{A7B20DA8-391D-4F57-A0DB-84C01FB84504}" srcId="{13608D45-3475-4FBC-B4F6-857BFCB6454B}" destId="{84697A0E-BDC0-4D33-A960-8F1C21A655A2}" srcOrd="4" destOrd="0" parTransId="{1D0B97E7-8ED1-4CB4-B9A9-BE73324E330F}" sibTransId="{26C358DC-CF66-4893-84B3-BF56E1FF3229}"/>
    <dgm:cxn modelId="{549E1DA8-0D83-463E-B5BE-1670A00369DC}" type="presOf" srcId="{F73142CE-4E6B-4E9A-9E23-BBAA683E9D52}" destId="{AA0CA220-26D5-4A1B-B414-D338A158FB9E}" srcOrd="0" destOrd="2" presId="urn:microsoft.com/office/officeart/2005/8/layout/hList1"/>
    <dgm:cxn modelId="{0C36A1A8-AE52-4BC3-B5C7-8A2D36963708}" srcId="{794AB916-36A2-44E6-A98F-63CD10D3C6E1}" destId="{C78198EE-2AD9-4282-B3AA-0E1528F8237C}" srcOrd="1" destOrd="0" parTransId="{FBBD1F79-4B7B-4F30-BE1A-EB554ACA127A}" sibTransId="{7CBD874F-AC64-4512-9A3E-2AB14F47B918}"/>
    <dgm:cxn modelId="{639F68AD-1D3D-4B4E-A448-1C42511D367D}" type="presOf" srcId="{9DFD39FD-F153-4F78-A81B-9DF667F1EE01}" destId="{AA0CA220-26D5-4A1B-B414-D338A158FB9E}" srcOrd="0" destOrd="1" presId="urn:microsoft.com/office/officeart/2005/8/layout/hList1"/>
    <dgm:cxn modelId="{21B1D5AE-235D-4B68-841E-90D6864E52DB}" type="presOf" srcId="{794AB916-36A2-44E6-A98F-63CD10D3C6E1}" destId="{6097C313-5396-4D78-88E0-1653A99D1F2F}" srcOrd="0" destOrd="0" presId="urn:microsoft.com/office/officeart/2005/8/layout/hList1"/>
    <dgm:cxn modelId="{E05362B1-125E-41B0-8CBC-456F7B46C8F5}" srcId="{B16A0706-13AF-4FEA-998D-5A58E3B2F3D6}" destId="{13608D45-3475-4FBC-B4F6-857BFCB6454B}" srcOrd="0" destOrd="0" parTransId="{95F0C03E-8FC9-4A8A-9D12-EC6C5B504A99}" sibTransId="{44AE59AA-5C94-4E3D-96F4-E4E509DD9B20}"/>
    <dgm:cxn modelId="{70326CB8-6703-4645-9075-F510A49B9A33}" srcId="{13608D45-3475-4FBC-B4F6-857BFCB6454B}" destId="{789F4D5E-431F-4622-B339-0F43428D5E4C}" srcOrd="0" destOrd="0" parTransId="{8B063062-7135-49A5-9FE6-2D5A1279D863}" sibTransId="{5815DB66-8B54-4D4A-BB80-25C692C8F3C4}"/>
    <dgm:cxn modelId="{6FB519BC-A07B-4E46-BA2C-C7DB981C5ACE}" srcId="{C1C5BFA3-704B-4223-93F5-F5328E286363}" destId="{40AFFA3D-36B8-4C41-8359-F27107A84B69}" srcOrd="5" destOrd="0" parTransId="{E422D79E-AD4C-404B-AAD0-2E7986324257}" sibTransId="{DBB10D58-2EB2-4321-B13E-119D0E37ED0C}"/>
    <dgm:cxn modelId="{00FD05BF-5017-4E0D-970B-C78FE86E6730}" type="presOf" srcId="{290F4B76-42E0-4F76-9B89-F213213B8AB5}" destId="{CDFB0726-5519-43E9-8BB4-16EA6C9DED59}" srcOrd="0" destOrd="0" presId="urn:microsoft.com/office/officeart/2005/8/layout/hList1"/>
    <dgm:cxn modelId="{FF70BEC7-B47D-472F-9ACB-67273BBF9404}" srcId="{C1C5BFA3-704B-4223-93F5-F5328E286363}" destId="{A6D6ED87-D66A-47E0-99A8-473225514479}" srcOrd="1" destOrd="0" parTransId="{8D465050-92BF-41C1-91BA-C65237DB22D8}" sibTransId="{84687BEC-86B6-4834-B71C-0BE1144F1336}"/>
    <dgm:cxn modelId="{64C04FD1-AA0F-4BF5-8EDF-3655AFEF6B87}" srcId="{9DEFDADD-61A0-4ECC-BB80-E7B780F8EEB8}" destId="{78DCB21B-3D29-454F-82C3-641323CEAAF3}" srcOrd="3" destOrd="0" parTransId="{D52FDD1A-1310-4ED4-BF74-9124B9A7B4FB}" sibTransId="{14F9CC13-66AF-43A0-9284-3F16E5E933FA}"/>
    <dgm:cxn modelId="{A5D4BFDD-F60B-4AFE-88B8-1B069B221BF8}" srcId="{794AB916-36A2-44E6-A98F-63CD10D3C6E1}" destId="{290F4B76-42E0-4F76-9B89-F213213B8AB5}" srcOrd="0" destOrd="0" parTransId="{C01A6976-CDAC-4576-B229-F8F86D05F529}" sibTransId="{B13CCB8E-AAFE-45B4-B9CB-E4D86BC468FF}"/>
    <dgm:cxn modelId="{869068E4-8380-412D-BB54-5F749FC4F857}" type="presOf" srcId="{40AFFA3D-36B8-4C41-8359-F27107A84B69}" destId="{40CA9B41-3E6B-479B-AA1C-A9C8740B3965}" srcOrd="0" destOrd="5" presId="urn:microsoft.com/office/officeart/2005/8/layout/hList1"/>
    <dgm:cxn modelId="{6796DFE4-2816-4DCF-8115-B989FD840516}" type="presOf" srcId="{A6D6ED87-D66A-47E0-99A8-473225514479}" destId="{40CA9B41-3E6B-479B-AA1C-A9C8740B3965}" srcOrd="0" destOrd="1" presId="urn:microsoft.com/office/officeart/2005/8/layout/hList1"/>
    <dgm:cxn modelId="{913678E8-72BE-427F-8396-116593433A0D}" srcId="{794AB916-36A2-44E6-A98F-63CD10D3C6E1}" destId="{D1B9F6CC-4ECA-4457-B0F3-AF5A496636CA}" srcOrd="2" destOrd="0" parTransId="{5E2DA55C-A2E4-4030-BC7B-ED6BF92E4A2E}" sibTransId="{24F33B80-89D8-4E87-8677-74E3EC45FA33}"/>
    <dgm:cxn modelId="{7720CEE9-7C1A-463E-8EEC-0AA32387592B}" type="presOf" srcId="{C1C5BFA3-704B-4223-93F5-F5328E286363}" destId="{1614B021-6494-4EE7-AA50-8167918D28D3}" srcOrd="0" destOrd="0" presId="urn:microsoft.com/office/officeart/2005/8/layout/hList1"/>
    <dgm:cxn modelId="{43D17AF1-E384-4F4B-AF86-88364D7EFBB1}" srcId="{C1C5BFA3-704B-4223-93F5-F5328E286363}" destId="{54F23075-09F3-4B47-8627-4EC4B6C312EA}" srcOrd="0" destOrd="0" parTransId="{34B47EE6-334C-4D19-A971-9696BD75206E}" sibTransId="{04FE0C99-F788-43A1-9583-332CE8D0780F}"/>
    <dgm:cxn modelId="{E861B2F8-B747-4329-88F0-1491251AEED6}" type="presOf" srcId="{35D464A2-4F03-4C0B-8EA2-F5B87B5992BD}" destId="{FEC426FC-83FA-44EB-88A1-A12881DE8371}" srcOrd="0" destOrd="0" presId="urn:microsoft.com/office/officeart/2005/8/layout/hList1"/>
    <dgm:cxn modelId="{B23A67FD-09B0-443C-884D-695B079CF81B}" type="presOf" srcId="{C78198EE-2AD9-4282-B3AA-0E1528F8237C}" destId="{CDFB0726-5519-43E9-8BB4-16EA6C9DED59}" srcOrd="0" destOrd="1" presId="urn:microsoft.com/office/officeart/2005/8/layout/hList1"/>
    <dgm:cxn modelId="{91BCC560-6983-464D-A79D-9A81918A9F6E}" type="presParOf" srcId="{0DCDCA1A-C379-422F-AF63-50C03F220629}" destId="{B1EC26B7-896F-436C-AD65-4AFC068EC403}" srcOrd="0" destOrd="0" presId="urn:microsoft.com/office/officeart/2005/8/layout/hList1"/>
    <dgm:cxn modelId="{1DB07688-9075-49BA-BE5D-0A9000772B4D}" type="presParOf" srcId="{B1EC26B7-896F-436C-AD65-4AFC068EC403}" destId="{D293D6E5-6F35-4C0A-B392-0B3BA2E7DB7D}" srcOrd="0" destOrd="0" presId="urn:microsoft.com/office/officeart/2005/8/layout/hList1"/>
    <dgm:cxn modelId="{DA399D48-7EF5-4434-9255-34131B757E6A}" type="presParOf" srcId="{B1EC26B7-896F-436C-AD65-4AFC068EC403}" destId="{AA0CA220-26D5-4A1B-B414-D338A158FB9E}" srcOrd="1" destOrd="0" presId="urn:microsoft.com/office/officeart/2005/8/layout/hList1"/>
    <dgm:cxn modelId="{A6304E41-425A-42CF-9FFE-3379FE8F9CC1}" type="presParOf" srcId="{0DCDCA1A-C379-422F-AF63-50C03F220629}" destId="{B0398C4F-F5DE-46B9-83C5-54A0329C6C8B}" srcOrd="1" destOrd="0" presId="urn:microsoft.com/office/officeart/2005/8/layout/hList1"/>
    <dgm:cxn modelId="{B3B30F56-2398-4224-B72A-F13EC59E6C1F}" type="presParOf" srcId="{0DCDCA1A-C379-422F-AF63-50C03F220629}" destId="{45AE5102-135B-44C3-9339-E50261221DB5}" srcOrd="2" destOrd="0" presId="urn:microsoft.com/office/officeart/2005/8/layout/hList1"/>
    <dgm:cxn modelId="{9123C316-99A2-4C52-A454-D890250A49FF}" type="presParOf" srcId="{45AE5102-135B-44C3-9339-E50261221DB5}" destId="{6097C313-5396-4D78-88E0-1653A99D1F2F}" srcOrd="0" destOrd="0" presId="urn:microsoft.com/office/officeart/2005/8/layout/hList1"/>
    <dgm:cxn modelId="{33A45E34-DD97-43DF-B9A7-65EDA0FB26F9}" type="presParOf" srcId="{45AE5102-135B-44C3-9339-E50261221DB5}" destId="{CDFB0726-5519-43E9-8BB4-16EA6C9DED59}" srcOrd="1" destOrd="0" presId="urn:microsoft.com/office/officeart/2005/8/layout/hList1"/>
    <dgm:cxn modelId="{28F5DB05-116F-4B09-9E1E-27A7E0B148F6}" type="presParOf" srcId="{0DCDCA1A-C379-422F-AF63-50C03F220629}" destId="{F0A3B446-330A-416A-9723-BECDCF4AE8CC}" srcOrd="3" destOrd="0" presId="urn:microsoft.com/office/officeart/2005/8/layout/hList1"/>
    <dgm:cxn modelId="{11BE2FD7-8249-4B19-909B-32318C84C3C1}" type="presParOf" srcId="{0DCDCA1A-C379-422F-AF63-50C03F220629}" destId="{1922E870-4040-4B70-B145-E413CD5BCA82}" srcOrd="4" destOrd="0" presId="urn:microsoft.com/office/officeart/2005/8/layout/hList1"/>
    <dgm:cxn modelId="{4B25B898-1B38-4145-A05C-1382D429F255}" type="presParOf" srcId="{1922E870-4040-4B70-B145-E413CD5BCA82}" destId="{43CBB203-E39D-4C80-B07B-A9DE46A83E2D}" srcOrd="0" destOrd="0" presId="urn:microsoft.com/office/officeart/2005/8/layout/hList1"/>
    <dgm:cxn modelId="{E8607F39-A9CE-4D2D-BF4C-4DFA4706FC9E}" type="presParOf" srcId="{1922E870-4040-4B70-B145-E413CD5BCA82}" destId="{FEC426FC-83FA-44EB-88A1-A12881DE8371}" srcOrd="1" destOrd="0" presId="urn:microsoft.com/office/officeart/2005/8/layout/hList1"/>
    <dgm:cxn modelId="{F272325B-3CAF-4E8A-BEFB-3C6F0324A17D}" type="presParOf" srcId="{0DCDCA1A-C379-422F-AF63-50C03F220629}" destId="{2DEF15A0-DBC9-41AE-B113-B4A8D2314EDF}" srcOrd="5" destOrd="0" presId="urn:microsoft.com/office/officeart/2005/8/layout/hList1"/>
    <dgm:cxn modelId="{277DEEEC-47FE-489E-83CC-0CA6E3A79A0F}" type="presParOf" srcId="{0DCDCA1A-C379-422F-AF63-50C03F220629}" destId="{BD5547CE-BB0E-4E0F-84CA-A27AC746446D}" srcOrd="6" destOrd="0" presId="urn:microsoft.com/office/officeart/2005/8/layout/hList1"/>
    <dgm:cxn modelId="{07991AF2-50B9-4A16-A73B-DBD0A2D107BF}" type="presParOf" srcId="{BD5547CE-BB0E-4E0F-84CA-A27AC746446D}" destId="{1614B021-6494-4EE7-AA50-8167918D28D3}" srcOrd="0" destOrd="0" presId="urn:microsoft.com/office/officeart/2005/8/layout/hList1"/>
    <dgm:cxn modelId="{774EE637-14A5-4ADB-BCEB-4D8BBFB93BB6}" type="presParOf" srcId="{BD5547CE-BB0E-4E0F-84CA-A27AC746446D}" destId="{40CA9B41-3E6B-479B-AA1C-A9C8740B396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3D6E5-6F35-4C0A-B392-0B3BA2E7DB7D}">
      <dsp:nvSpPr>
        <dsp:cNvPr id="0" name=""/>
        <dsp:cNvSpPr/>
      </dsp:nvSpPr>
      <dsp:spPr>
        <a:xfrm>
          <a:off x="8275178" y="75489"/>
          <a:ext cx="2450073"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IN" sz="2100" kern="1200" dirty="0">
              <a:solidFill>
                <a:schemeClr val="tx1">
                  <a:lumMod val="85000"/>
                  <a:lumOff val="15000"/>
                </a:schemeClr>
              </a:solidFill>
              <a:latin typeface="+mn-lt"/>
            </a:rPr>
            <a:t>Future Plants</a:t>
          </a:r>
        </a:p>
      </dsp:txBody>
      <dsp:txXfrm>
        <a:off x="8275178" y="75489"/>
        <a:ext cx="2450073" cy="604800"/>
      </dsp:txXfrm>
    </dsp:sp>
    <dsp:sp modelId="{AA0CA220-26D5-4A1B-B414-D338A158FB9E}">
      <dsp:nvSpPr>
        <dsp:cNvPr id="0" name=""/>
        <dsp:cNvSpPr/>
      </dsp:nvSpPr>
      <dsp:spPr>
        <a:xfrm>
          <a:off x="8275178" y="670803"/>
          <a:ext cx="2450073" cy="31704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Higher Capacity Power Plants</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Power Grid Optimization</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Sinter Plant</a:t>
          </a:r>
        </a:p>
        <a:p>
          <a:pPr marL="228600" lvl="1" indent="-228600" algn="l" defTabSz="933450">
            <a:lnSpc>
              <a:spcPct val="90000"/>
            </a:lnSpc>
            <a:spcBef>
              <a:spcPct val="0"/>
            </a:spcBef>
            <a:spcAft>
              <a:spcPct val="15000"/>
            </a:spcAft>
            <a:buChar char="•"/>
          </a:pPr>
          <a:r>
            <a:rPr lang="en-IN" sz="2100" kern="1200">
              <a:solidFill>
                <a:schemeClr val="tx1">
                  <a:lumMod val="85000"/>
                  <a:lumOff val="15000"/>
                </a:schemeClr>
              </a:solidFill>
              <a:latin typeface="+mn-lt"/>
            </a:rPr>
            <a:t>Sponge Iron Plant</a:t>
          </a:r>
          <a:endParaRPr lang="en-IN" sz="2100" kern="1200" dirty="0">
            <a:solidFill>
              <a:schemeClr val="tx1">
                <a:lumMod val="85000"/>
                <a:lumOff val="15000"/>
              </a:schemeClr>
            </a:solidFill>
            <a:latin typeface="+mn-lt"/>
          </a:endParaRP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Coke Oven Plant</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Blast Furnace</a:t>
          </a:r>
        </a:p>
      </dsp:txBody>
      <dsp:txXfrm>
        <a:off x="8275178" y="670803"/>
        <a:ext cx="2450073" cy="3170474"/>
      </dsp:txXfrm>
    </dsp:sp>
    <dsp:sp modelId="{6097C313-5396-4D78-88E0-1653A99D1F2F}">
      <dsp:nvSpPr>
        <dsp:cNvPr id="0" name=""/>
        <dsp:cNvSpPr/>
      </dsp:nvSpPr>
      <dsp:spPr>
        <a:xfrm>
          <a:off x="2797157" y="76149"/>
          <a:ext cx="2450073"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IN" sz="2100" kern="1200" dirty="0">
              <a:solidFill>
                <a:schemeClr val="tx1">
                  <a:lumMod val="85000"/>
                  <a:lumOff val="15000"/>
                </a:schemeClr>
              </a:solidFill>
              <a:latin typeface="+mn-lt"/>
            </a:rPr>
            <a:t>Mineral Plants</a:t>
          </a:r>
        </a:p>
      </dsp:txBody>
      <dsp:txXfrm>
        <a:off x="2797157" y="76149"/>
        <a:ext cx="2450073" cy="604800"/>
      </dsp:txXfrm>
    </dsp:sp>
    <dsp:sp modelId="{CDFB0726-5519-43E9-8BB4-16EA6C9DED59}">
      <dsp:nvSpPr>
        <dsp:cNvPr id="0" name=""/>
        <dsp:cNvSpPr/>
      </dsp:nvSpPr>
      <dsp:spPr>
        <a:xfrm>
          <a:off x="2797157" y="680949"/>
          <a:ext cx="2450073" cy="31704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Copper/ Nickel Plants</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SAG/ AG Mills</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Floatation Circuits</a:t>
          </a:r>
        </a:p>
      </dsp:txBody>
      <dsp:txXfrm>
        <a:off x="2797157" y="680949"/>
        <a:ext cx="2450073" cy="3170474"/>
      </dsp:txXfrm>
    </dsp:sp>
    <dsp:sp modelId="{43CBB203-E39D-4C80-B07B-A9DE46A83E2D}">
      <dsp:nvSpPr>
        <dsp:cNvPr id="0" name=""/>
        <dsp:cNvSpPr/>
      </dsp:nvSpPr>
      <dsp:spPr>
        <a:xfrm>
          <a:off x="103841" y="48316"/>
          <a:ext cx="2450073"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IN" sz="2100" kern="1200" dirty="0">
              <a:solidFill>
                <a:schemeClr val="tx1">
                  <a:lumMod val="85000"/>
                  <a:lumOff val="15000"/>
                </a:schemeClr>
              </a:solidFill>
              <a:latin typeface="+mn-lt"/>
            </a:rPr>
            <a:t>Cement Plants</a:t>
          </a:r>
        </a:p>
      </dsp:txBody>
      <dsp:txXfrm>
        <a:off x="103841" y="48316"/>
        <a:ext cx="2450073" cy="604800"/>
      </dsp:txXfrm>
    </dsp:sp>
    <dsp:sp modelId="{FEC426FC-83FA-44EB-88A1-A12881DE8371}">
      <dsp:nvSpPr>
        <dsp:cNvPr id="0" name=""/>
        <dsp:cNvSpPr/>
      </dsp:nvSpPr>
      <dsp:spPr>
        <a:xfrm>
          <a:off x="103841" y="653175"/>
          <a:ext cx="2450073" cy="31704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Kiln/Cooler</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Cement Mill</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Raw Mill </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Coal Mill</a:t>
          </a:r>
        </a:p>
      </dsp:txBody>
      <dsp:txXfrm>
        <a:off x="103841" y="653175"/>
        <a:ext cx="2450073" cy="3170474"/>
      </dsp:txXfrm>
    </dsp:sp>
    <dsp:sp modelId="{1614B021-6494-4EE7-AA50-8167918D28D3}">
      <dsp:nvSpPr>
        <dsp:cNvPr id="0" name=""/>
        <dsp:cNvSpPr/>
      </dsp:nvSpPr>
      <dsp:spPr>
        <a:xfrm>
          <a:off x="5507575" y="62897"/>
          <a:ext cx="2450073"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IN" sz="2100" kern="1200" dirty="0">
              <a:solidFill>
                <a:schemeClr val="tx1">
                  <a:lumMod val="85000"/>
                  <a:lumOff val="15000"/>
                </a:schemeClr>
              </a:solidFill>
              <a:latin typeface="+mn-lt"/>
            </a:rPr>
            <a:t>Others</a:t>
          </a:r>
        </a:p>
      </dsp:txBody>
      <dsp:txXfrm>
        <a:off x="5507575" y="62897"/>
        <a:ext cx="2450073" cy="604800"/>
      </dsp:txXfrm>
    </dsp:sp>
    <dsp:sp modelId="{40CA9B41-3E6B-479B-AA1C-A9C8740B3965}">
      <dsp:nvSpPr>
        <dsp:cNvPr id="0" name=""/>
        <dsp:cNvSpPr/>
      </dsp:nvSpPr>
      <dsp:spPr>
        <a:xfrm>
          <a:off x="5507575" y="667728"/>
          <a:ext cx="2450073" cy="31704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Captive Power Plants</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Power Grid Optimization</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Spray Dryers</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Bio Reactors</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Paper plants</a:t>
          </a:r>
        </a:p>
        <a:p>
          <a:pPr marL="228600" lvl="1" indent="-228600" algn="l" defTabSz="933450">
            <a:lnSpc>
              <a:spcPct val="90000"/>
            </a:lnSpc>
            <a:spcBef>
              <a:spcPct val="0"/>
            </a:spcBef>
            <a:spcAft>
              <a:spcPct val="15000"/>
            </a:spcAft>
            <a:buChar char="•"/>
          </a:pPr>
          <a:r>
            <a:rPr lang="en-IN" sz="2100" kern="1200" dirty="0">
              <a:solidFill>
                <a:schemeClr val="tx1">
                  <a:lumMod val="85000"/>
                  <a:lumOff val="15000"/>
                </a:schemeClr>
              </a:solidFill>
              <a:latin typeface="+mn-lt"/>
            </a:rPr>
            <a:t>Food Processing units</a:t>
          </a:r>
        </a:p>
      </dsp:txBody>
      <dsp:txXfrm>
        <a:off x="5507575" y="667728"/>
        <a:ext cx="2450073" cy="31704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9/9/2023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9/9/2023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pic>
        <p:nvPicPr>
          <p:cNvPr id="7" name="Picture 6" descr="A blue and white logo">
            <a:extLst>
              <a:ext uri="{FF2B5EF4-FFF2-40B4-BE49-F238E27FC236}">
                <a16:creationId xmlns:a16="http://schemas.microsoft.com/office/drawing/2014/main" id="{38F9AED0-204C-17CF-8E4F-552F22B5DF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988" y="-215900"/>
            <a:ext cx="3009900" cy="2006600"/>
          </a:xfrm>
          <a:prstGeom prst="rect">
            <a:avLst/>
          </a:prstGeom>
        </p:spPr>
      </p:pic>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9/9/2023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9/9/2023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9/9/2023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9/9/2023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9/9/2023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9/9/2023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9/9/2023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9/9/2023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9/9/2023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9/9/2023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9/9/2023</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3.jpg"/><Relationship Id="rId3" Type="http://schemas.openxmlformats.org/officeDocument/2006/relationships/image" Target="../media/image33.jpg"/><Relationship Id="rId7" Type="http://schemas.openxmlformats.org/officeDocument/2006/relationships/image" Target="../media/image37.jpg"/><Relationship Id="rId12" Type="http://schemas.openxmlformats.org/officeDocument/2006/relationships/image" Target="../media/image42.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41.jpg"/><Relationship Id="rId5" Type="http://schemas.openxmlformats.org/officeDocument/2006/relationships/image" Target="../media/image35.jpg"/><Relationship Id="rId15" Type="http://schemas.openxmlformats.org/officeDocument/2006/relationships/image" Target="../media/image10.png"/><Relationship Id="rId10" Type="http://schemas.openxmlformats.org/officeDocument/2006/relationships/image" Target="../media/image40.jpg"/><Relationship Id="rId4" Type="http://schemas.openxmlformats.org/officeDocument/2006/relationships/image" Target="../media/image34.jpg"/><Relationship Id="rId9" Type="http://schemas.openxmlformats.org/officeDocument/2006/relationships/image" Target="../media/image39.jpg"/><Relationship Id="rId14" Type="http://schemas.openxmlformats.org/officeDocument/2006/relationships/image" Target="../media/image44.jpg"/></Relationships>
</file>

<file path=ppt/slides/_rels/slide1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89012" y="1905000"/>
            <a:ext cx="8229600" cy="2895600"/>
          </a:xfrm>
        </p:spPr>
        <p:txBody>
          <a:bodyPr/>
          <a:lstStyle/>
          <a:p>
            <a:pPr algn="ctr"/>
            <a:r>
              <a:rPr lang="en-US" dirty="0"/>
              <a:t>GBS INFORMATIK </a:t>
            </a:r>
          </a:p>
        </p:txBody>
      </p:sp>
      <p:sp>
        <p:nvSpPr>
          <p:cNvPr id="4" name="Subtitle 3"/>
          <p:cNvSpPr>
            <a:spLocks noGrp="1"/>
          </p:cNvSpPr>
          <p:nvPr>
            <p:ph type="subTitle" idx="1"/>
          </p:nvPr>
        </p:nvSpPr>
        <p:spPr>
          <a:xfrm>
            <a:off x="1293812" y="4798194"/>
            <a:ext cx="7772399" cy="533400"/>
          </a:xfrm>
        </p:spPr>
        <p:txBody>
          <a:bodyPr/>
          <a:lstStyle/>
          <a:p>
            <a:r>
              <a:rPr lang="it-IT" dirty="0"/>
              <a:t>Technology Partner for All industrial AI Needs</a:t>
            </a:r>
          </a:p>
        </p:txBody>
      </p:sp>
      <p:pic>
        <p:nvPicPr>
          <p:cNvPr id="11" name="Picture 10">
            <a:extLst>
              <a:ext uri="{FF2B5EF4-FFF2-40B4-BE49-F238E27FC236}">
                <a16:creationId xmlns:a16="http://schemas.microsoft.com/office/drawing/2014/main" id="{B0E3D326-5868-9740-8EAE-9FCAB7378F4C}"/>
              </a:ext>
            </a:extLst>
          </p:cNvPr>
          <p:cNvPicPr>
            <a:picLocks noChangeAspect="1"/>
          </p:cNvPicPr>
          <p:nvPr/>
        </p:nvPicPr>
        <p:blipFill rotWithShape="1">
          <a:blip r:embed="rId2"/>
          <a:srcRect t="21930" b="21930"/>
          <a:stretch/>
        </p:blipFill>
        <p:spPr>
          <a:xfrm>
            <a:off x="2970212" y="5029200"/>
            <a:ext cx="4495800" cy="1371600"/>
          </a:xfrm>
          <a:prstGeom prst="rect">
            <a:avLst/>
          </a:prstGeom>
          <a:effectLst>
            <a:softEdge rad="508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4227-CF11-1957-1A71-78BF7BA9152A}"/>
              </a:ext>
            </a:extLst>
          </p:cNvPr>
          <p:cNvSpPr>
            <a:spLocks noGrp="1"/>
          </p:cNvSpPr>
          <p:nvPr>
            <p:ph type="title"/>
          </p:nvPr>
        </p:nvSpPr>
        <p:spPr>
          <a:xfrm>
            <a:off x="197441" y="16662"/>
            <a:ext cx="9144001" cy="838200"/>
          </a:xfrm>
        </p:spPr>
        <p:txBody>
          <a:bodyPr/>
          <a:lstStyle/>
          <a:p>
            <a:r>
              <a:rPr lang="en-GB" dirty="0"/>
              <a:t>Prognosis AI – MPC Control Overview</a:t>
            </a:r>
          </a:p>
        </p:txBody>
      </p:sp>
      <p:pic>
        <p:nvPicPr>
          <p:cNvPr id="4" name="Content Placeholder 3">
            <a:extLst>
              <a:ext uri="{FF2B5EF4-FFF2-40B4-BE49-F238E27FC236}">
                <a16:creationId xmlns:a16="http://schemas.microsoft.com/office/drawing/2014/main" id="{C39DADB1-BD36-2AB6-FE8A-6DB4EC126AC6}"/>
              </a:ext>
            </a:extLst>
          </p:cNvPr>
          <p:cNvPicPr>
            <a:picLocks noGrp="1" noChangeAspect="1"/>
          </p:cNvPicPr>
          <p:nvPr>
            <p:ph idx="1"/>
          </p:nvPr>
        </p:nvPicPr>
        <p:blipFill>
          <a:blip r:embed="rId2"/>
          <a:stretch>
            <a:fillRect/>
          </a:stretch>
        </p:blipFill>
        <p:spPr>
          <a:xfrm>
            <a:off x="8830588" y="2918278"/>
            <a:ext cx="3283624" cy="3746441"/>
          </a:xfrm>
          <a:prstGeom prst="flowChartDocument">
            <a:avLst/>
          </a:prstGeom>
        </p:spPr>
      </p:pic>
      <p:pic>
        <p:nvPicPr>
          <p:cNvPr id="5" name="Picture 7">
            <a:extLst>
              <a:ext uri="{FF2B5EF4-FFF2-40B4-BE49-F238E27FC236}">
                <a16:creationId xmlns:a16="http://schemas.microsoft.com/office/drawing/2014/main" id="{A9A3C503-3DB2-93D0-0B65-0DBE97326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72213" y="2835367"/>
            <a:ext cx="3484399" cy="3829353"/>
          </a:xfrm>
          <a:prstGeom prst="roundRect">
            <a:avLst/>
          </a:prstGeom>
          <a:noFill/>
          <a:ln/>
        </p:spPr>
      </p:pic>
      <p:sp>
        <p:nvSpPr>
          <p:cNvPr id="7" name="TextBox 6">
            <a:extLst>
              <a:ext uri="{FF2B5EF4-FFF2-40B4-BE49-F238E27FC236}">
                <a16:creationId xmlns:a16="http://schemas.microsoft.com/office/drawing/2014/main" id="{8CB62A0B-185A-542B-48C3-DBE4B18CF0B6}"/>
              </a:ext>
            </a:extLst>
          </p:cNvPr>
          <p:cNvSpPr txBox="1"/>
          <p:nvPr/>
        </p:nvSpPr>
        <p:spPr>
          <a:xfrm>
            <a:off x="473064" y="1116238"/>
            <a:ext cx="4172725" cy="1697068"/>
          </a:xfrm>
          <a:prstGeom prst="rect">
            <a:avLst/>
          </a:prstGeom>
          <a:noFill/>
        </p:spPr>
        <p:txBody>
          <a:bodyPr wrap="square">
            <a:spAutoFit/>
          </a:bodyPr>
          <a:lstStyle/>
          <a:p>
            <a:pPr>
              <a:lnSpc>
                <a:spcPct val="110000"/>
              </a:lnSpc>
            </a:pPr>
            <a:r>
              <a:rPr lang="en-US" sz="2400" i="1" dirty="0">
                <a:solidFill>
                  <a:schemeClr val="tx2"/>
                </a:solidFill>
                <a:ea typeface="Arial Unicode MS" pitchFamily="34" charset="-128"/>
                <a:cs typeface="Arial Unicode MS" pitchFamily="34" charset="-128"/>
              </a:rPr>
              <a:t>Controller consists of a matrix of process model pairs that explain </a:t>
            </a:r>
            <a:r>
              <a:rPr lang="en-US" sz="2400" b="1" i="1" dirty="0">
                <a:solidFill>
                  <a:schemeClr val="tx2"/>
                </a:solidFill>
                <a:ea typeface="Arial Unicode MS" pitchFamily="34" charset="-128"/>
                <a:cs typeface="Arial Unicode MS" pitchFamily="34" charset="-128"/>
              </a:rPr>
              <a:t>IMPORTANT INTERACTIONS </a:t>
            </a:r>
            <a:r>
              <a:rPr lang="en-US" sz="2400" i="1" dirty="0">
                <a:solidFill>
                  <a:schemeClr val="tx2"/>
                </a:solidFill>
                <a:ea typeface="Arial Unicode MS" pitchFamily="34" charset="-128"/>
                <a:cs typeface="Arial Unicode MS" pitchFamily="34" charset="-128"/>
              </a:rPr>
              <a:t>in the process…</a:t>
            </a:r>
          </a:p>
        </p:txBody>
      </p:sp>
      <p:grpSp>
        <p:nvGrpSpPr>
          <p:cNvPr id="8" name="Group 7">
            <a:extLst>
              <a:ext uri="{FF2B5EF4-FFF2-40B4-BE49-F238E27FC236}">
                <a16:creationId xmlns:a16="http://schemas.microsoft.com/office/drawing/2014/main" id="{AE167223-4335-A271-3FB9-2A5AEB3F37A3}"/>
              </a:ext>
            </a:extLst>
          </p:cNvPr>
          <p:cNvGrpSpPr/>
          <p:nvPr/>
        </p:nvGrpSpPr>
        <p:grpSpPr>
          <a:xfrm>
            <a:off x="227012" y="2854819"/>
            <a:ext cx="4404816" cy="3969960"/>
            <a:chOff x="7503090" y="2351620"/>
            <a:chExt cx="4446740" cy="5251679"/>
          </a:xfrm>
        </p:grpSpPr>
        <p:sp>
          <p:nvSpPr>
            <p:cNvPr id="9" name="Rectangle: Rounded Corners 8">
              <a:extLst>
                <a:ext uri="{FF2B5EF4-FFF2-40B4-BE49-F238E27FC236}">
                  <a16:creationId xmlns:a16="http://schemas.microsoft.com/office/drawing/2014/main" id="{FDB930B0-DC75-C98B-4D93-F653C03140BD}"/>
                </a:ext>
              </a:extLst>
            </p:cNvPr>
            <p:cNvSpPr/>
            <p:nvPr/>
          </p:nvSpPr>
          <p:spPr>
            <a:xfrm>
              <a:off x="7503090" y="2351620"/>
              <a:ext cx="4446740" cy="5251679"/>
            </a:xfrm>
            <a:prstGeom prst="roundRect">
              <a:avLst/>
            </a:prstGeom>
            <a:gradFill>
              <a:gsLst>
                <a:gs pos="0">
                  <a:schemeClr val="accent1">
                    <a:lumMod val="5000"/>
                    <a:lumOff val="95000"/>
                  </a:schemeClr>
                </a:gs>
                <a:gs pos="74000">
                  <a:schemeClr val="bg1">
                    <a:lumMod val="65000"/>
                  </a:schemeClr>
                </a:gs>
                <a:gs pos="83000">
                  <a:schemeClr val="bg1">
                    <a:lumMod val="75000"/>
                  </a:schemeClr>
                </a:gs>
                <a:gs pos="100000">
                  <a:schemeClr val="bg2">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5"/>
                </a:solidFill>
              </a:endParaRPr>
            </a:p>
          </p:txBody>
        </p:sp>
        <p:grpSp>
          <p:nvGrpSpPr>
            <p:cNvPr id="10" name="Group 9">
              <a:extLst>
                <a:ext uri="{FF2B5EF4-FFF2-40B4-BE49-F238E27FC236}">
                  <a16:creationId xmlns:a16="http://schemas.microsoft.com/office/drawing/2014/main" id="{2DD541DF-EB6F-254B-6F9D-3DEE5A7D747C}"/>
                </a:ext>
              </a:extLst>
            </p:cNvPr>
            <p:cNvGrpSpPr/>
            <p:nvPr/>
          </p:nvGrpSpPr>
          <p:grpSpPr>
            <a:xfrm>
              <a:off x="7644575" y="3302698"/>
              <a:ext cx="4036963" cy="3395453"/>
              <a:chOff x="1206196" y="2765328"/>
              <a:chExt cx="4036963" cy="3395453"/>
            </a:xfrm>
          </p:grpSpPr>
          <p:sp>
            <p:nvSpPr>
              <p:cNvPr id="12" name="Rectangle 11">
                <a:extLst>
                  <a:ext uri="{FF2B5EF4-FFF2-40B4-BE49-F238E27FC236}">
                    <a16:creationId xmlns:a16="http://schemas.microsoft.com/office/drawing/2014/main" id="{C89D46AD-813A-5AAA-E280-2CCF7B89BCF5}"/>
                  </a:ext>
                </a:extLst>
              </p:cNvPr>
              <p:cNvSpPr/>
              <p:nvPr/>
            </p:nvSpPr>
            <p:spPr bwMode="auto">
              <a:xfrm>
                <a:off x="3184938" y="3837120"/>
                <a:ext cx="966838" cy="505509"/>
              </a:xfrm>
              <a:prstGeom prst="rect">
                <a:avLst/>
              </a:prstGeom>
              <a:solidFill>
                <a:srgbClr val="F2F2F2">
                  <a:alpha val="69000"/>
                </a:srgbClr>
              </a:solidFill>
              <a:ln>
                <a:headEnd/>
                <a:tailEnd/>
              </a:ln>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13" name="Rectangle 12">
                <a:extLst>
                  <a:ext uri="{FF2B5EF4-FFF2-40B4-BE49-F238E27FC236}">
                    <a16:creationId xmlns:a16="http://schemas.microsoft.com/office/drawing/2014/main" id="{BDAD5F35-9D09-C089-F561-D1A9472B7F43}"/>
                  </a:ext>
                </a:extLst>
              </p:cNvPr>
              <p:cNvSpPr/>
              <p:nvPr/>
            </p:nvSpPr>
            <p:spPr bwMode="auto">
              <a:xfrm>
                <a:off x="4251740" y="3231235"/>
                <a:ext cx="966838" cy="505509"/>
              </a:xfrm>
              <a:prstGeom prst="rect">
                <a:avLst/>
              </a:prstGeom>
              <a:solidFill>
                <a:srgbClr val="F2F2F2">
                  <a:alpha val="69000"/>
                </a:srgbClr>
              </a:solidFill>
              <a:ln>
                <a:headEnd/>
                <a:tailEnd/>
              </a:ln>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14" name="Rectangle 13">
                <a:extLst>
                  <a:ext uri="{FF2B5EF4-FFF2-40B4-BE49-F238E27FC236}">
                    <a16:creationId xmlns:a16="http://schemas.microsoft.com/office/drawing/2014/main" id="{1DF8D2D9-4EBA-7416-5FC3-BC3CD3B4C708}"/>
                  </a:ext>
                </a:extLst>
              </p:cNvPr>
              <p:cNvSpPr/>
              <p:nvPr/>
            </p:nvSpPr>
            <p:spPr bwMode="auto">
              <a:xfrm>
                <a:off x="2104206" y="3231235"/>
                <a:ext cx="966838" cy="505509"/>
              </a:xfrm>
              <a:prstGeom prst="rect">
                <a:avLst/>
              </a:prstGeom>
              <a:solidFill>
                <a:srgbClr val="F2F2F2">
                  <a:alpha val="69000"/>
                </a:srgbClr>
              </a:solidFill>
              <a:ln>
                <a:headEnd/>
                <a:tailEnd/>
              </a:ln>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15" name="Rectangle 14">
                <a:extLst>
                  <a:ext uri="{FF2B5EF4-FFF2-40B4-BE49-F238E27FC236}">
                    <a16:creationId xmlns:a16="http://schemas.microsoft.com/office/drawing/2014/main" id="{2589ACAC-E4C7-E119-0A8F-D956FE7FFD6B}"/>
                  </a:ext>
                </a:extLst>
              </p:cNvPr>
              <p:cNvSpPr/>
              <p:nvPr/>
            </p:nvSpPr>
            <p:spPr bwMode="auto">
              <a:xfrm>
                <a:off x="3184938" y="3231235"/>
                <a:ext cx="966838" cy="505509"/>
              </a:xfrm>
              <a:prstGeom prst="rect">
                <a:avLst/>
              </a:prstGeom>
              <a:solidFill>
                <a:srgbClr val="F2F2F2">
                  <a:alpha val="69000"/>
                </a:srgbClr>
              </a:solidFill>
              <a:ln>
                <a:headEnd/>
                <a:tailEnd/>
              </a:ln>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16" name="Round Same Side Corner Rectangle 22">
                <a:extLst>
                  <a:ext uri="{FF2B5EF4-FFF2-40B4-BE49-F238E27FC236}">
                    <a16:creationId xmlns:a16="http://schemas.microsoft.com/office/drawing/2014/main" id="{EB37A8E8-5A30-77A3-6D6D-F55A6DC8CC8F}"/>
                  </a:ext>
                </a:extLst>
              </p:cNvPr>
              <p:cNvSpPr/>
              <p:nvPr/>
            </p:nvSpPr>
            <p:spPr bwMode="auto">
              <a:xfrm>
                <a:off x="2210741" y="2841381"/>
                <a:ext cx="788670" cy="304800"/>
              </a:xfrm>
              <a:prstGeom prst="round2SameRect">
                <a:avLst/>
              </a:prstGeom>
              <a:solidFill>
                <a:schemeClr val="accent3">
                  <a:lumMod val="75000"/>
                </a:schemeClr>
              </a:solidFill>
              <a:ln>
                <a:headEnd/>
                <a:tailEnd/>
              </a:ln>
              <a:effectLst/>
              <a:scene3d>
                <a:camera prst="obliqueTopRigh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US" sz="1200" b="1" kern="1200" dirty="0">
                  <a:solidFill>
                    <a:schemeClr val="accent5"/>
                  </a:solidFill>
                  <a:ea typeface="+mn-ea"/>
                  <a:cs typeface="+mn-cs"/>
                </a:endParaRPr>
              </a:p>
            </p:txBody>
          </p:sp>
          <p:sp>
            <p:nvSpPr>
              <p:cNvPr id="17" name="TextBox 16">
                <a:extLst>
                  <a:ext uri="{FF2B5EF4-FFF2-40B4-BE49-F238E27FC236}">
                    <a16:creationId xmlns:a16="http://schemas.microsoft.com/office/drawing/2014/main" id="{A4C00F25-692C-F148-D0A9-DB96F42D4E0C}"/>
                  </a:ext>
                </a:extLst>
              </p:cNvPr>
              <p:cNvSpPr txBox="1"/>
              <p:nvPr/>
            </p:nvSpPr>
            <p:spPr>
              <a:xfrm>
                <a:off x="2238347" y="2765328"/>
                <a:ext cx="737874" cy="455832"/>
              </a:xfrm>
              <a:prstGeom prst="rect">
                <a:avLst/>
              </a:prstGeom>
              <a:solidFill>
                <a:schemeClr val="accent3">
                  <a:lumMod val="75000"/>
                </a:schemeClr>
              </a:solidFill>
            </p:spPr>
            <p:txBody>
              <a:bodyPr wrap="square" rtlCol="0">
                <a:spAutoFit/>
              </a:bodyPr>
              <a:lstStyle/>
              <a:p>
                <a:pPr algn="ctr">
                  <a:lnSpc>
                    <a:spcPts val="2200"/>
                  </a:lnSpc>
                </a:pPr>
                <a:r>
                  <a:rPr lang="en-US" sz="1200" b="1" dirty="0">
                    <a:solidFill>
                      <a:schemeClr val="accent5"/>
                    </a:solidFill>
                    <a:cs typeface="Arial Narrow"/>
                  </a:rPr>
                  <a:t>CV1</a:t>
                </a:r>
              </a:p>
            </p:txBody>
          </p:sp>
          <p:sp>
            <p:nvSpPr>
              <p:cNvPr id="18" name="Round Same Side Corner Rectangle 24">
                <a:extLst>
                  <a:ext uri="{FF2B5EF4-FFF2-40B4-BE49-F238E27FC236}">
                    <a16:creationId xmlns:a16="http://schemas.microsoft.com/office/drawing/2014/main" id="{28409BEF-5306-81D3-7308-0A7D6C29EEC2}"/>
                  </a:ext>
                </a:extLst>
              </p:cNvPr>
              <p:cNvSpPr/>
              <p:nvPr/>
            </p:nvSpPr>
            <p:spPr bwMode="auto">
              <a:xfrm>
                <a:off x="3261870" y="2841381"/>
                <a:ext cx="788670" cy="304800"/>
              </a:xfrm>
              <a:prstGeom prst="round2SameRect">
                <a:avLst/>
              </a:prstGeom>
              <a:solidFill>
                <a:schemeClr val="accent3">
                  <a:lumMod val="75000"/>
                </a:schemeClr>
              </a:solidFill>
              <a:ln>
                <a:headEnd/>
                <a:tailEnd/>
              </a:ln>
              <a:effectLst/>
              <a:scene3d>
                <a:camera prst="obliqueTopRigh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US" sz="1200" b="1" kern="1200" dirty="0">
                  <a:solidFill>
                    <a:schemeClr val="accent5"/>
                  </a:solidFill>
                  <a:ea typeface="+mn-ea"/>
                  <a:cs typeface="+mn-cs"/>
                </a:endParaRPr>
              </a:p>
            </p:txBody>
          </p:sp>
          <p:sp>
            <p:nvSpPr>
              <p:cNvPr id="19" name="TextBox 18">
                <a:extLst>
                  <a:ext uri="{FF2B5EF4-FFF2-40B4-BE49-F238E27FC236}">
                    <a16:creationId xmlns:a16="http://schemas.microsoft.com/office/drawing/2014/main" id="{80478B9E-BB3D-EB0B-2B08-583C9D8BD36E}"/>
                  </a:ext>
                </a:extLst>
              </p:cNvPr>
              <p:cNvSpPr txBox="1"/>
              <p:nvPr/>
            </p:nvSpPr>
            <p:spPr>
              <a:xfrm>
                <a:off x="3280402" y="2765328"/>
                <a:ext cx="737874" cy="455832"/>
              </a:xfrm>
              <a:prstGeom prst="rect">
                <a:avLst/>
              </a:prstGeom>
              <a:solidFill>
                <a:schemeClr val="accent3">
                  <a:lumMod val="75000"/>
                </a:schemeClr>
              </a:solidFill>
            </p:spPr>
            <p:txBody>
              <a:bodyPr wrap="square" rtlCol="0">
                <a:spAutoFit/>
              </a:bodyPr>
              <a:lstStyle/>
              <a:p>
                <a:pPr algn="ctr">
                  <a:lnSpc>
                    <a:spcPts val="2200"/>
                  </a:lnSpc>
                </a:pPr>
                <a:r>
                  <a:rPr lang="en-US" sz="1200" b="1" dirty="0">
                    <a:solidFill>
                      <a:schemeClr val="accent5"/>
                    </a:solidFill>
                    <a:cs typeface="Arial Narrow"/>
                  </a:rPr>
                  <a:t>CV2</a:t>
                </a:r>
              </a:p>
            </p:txBody>
          </p:sp>
          <p:sp>
            <p:nvSpPr>
              <p:cNvPr id="20" name="Round Same Side Corner Rectangle 26">
                <a:extLst>
                  <a:ext uri="{FF2B5EF4-FFF2-40B4-BE49-F238E27FC236}">
                    <a16:creationId xmlns:a16="http://schemas.microsoft.com/office/drawing/2014/main" id="{70314847-08E6-F186-2FBD-0C36EF2A094D}"/>
                  </a:ext>
                </a:extLst>
              </p:cNvPr>
              <p:cNvSpPr/>
              <p:nvPr/>
            </p:nvSpPr>
            <p:spPr bwMode="auto">
              <a:xfrm>
                <a:off x="4329303" y="2841381"/>
                <a:ext cx="788670" cy="304800"/>
              </a:xfrm>
              <a:prstGeom prst="round2SameRect">
                <a:avLst/>
              </a:prstGeom>
              <a:solidFill>
                <a:schemeClr val="accent3">
                  <a:lumMod val="75000"/>
                </a:schemeClr>
              </a:solidFill>
              <a:ln>
                <a:headEnd/>
                <a:tailEnd/>
              </a:ln>
              <a:effectLst/>
              <a:scene3d>
                <a:camera prst="obliqueTopRigh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US" sz="1200" b="1" kern="1200" dirty="0">
                  <a:solidFill>
                    <a:schemeClr val="accent5"/>
                  </a:solidFill>
                  <a:ea typeface="+mn-ea"/>
                  <a:cs typeface="+mn-cs"/>
                </a:endParaRPr>
              </a:p>
            </p:txBody>
          </p:sp>
          <p:sp>
            <p:nvSpPr>
              <p:cNvPr id="21" name="TextBox 20">
                <a:extLst>
                  <a:ext uri="{FF2B5EF4-FFF2-40B4-BE49-F238E27FC236}">
                    <a16:creationId xmlns:a16="http://schemas.microsoft.com/office/drawing/2014/main" id="{C062FD36-B3DD-65F9-9691-16DC8ACF16CD}"/>
                  </a:ext>
                </a:extLst>
              </p:cNvPr>
              <p:cNvSpPr txBox="1"/>
              <p:nvPr/>
            </p:nvSpPr>
            <p:spPr>
              <a:xfrm>
                <a:off x="4347835" y="2765328"/>
                <a:ext cx="737874" cy="455832"/>
              </a:xfrm>
              <a:prstGeom prst="rect">
                <a:avLst/>
              </a:prstGeom>
              <a:solidFill>
                <a:schemeClr val="accent3">
                  <a:lumMod val="75000"/>
                </a:schemeClr>
              </a:solidFill>
            </p:spPr>
            <p:txBody>
              <a:bodyPr wrap="square" rtlCol="0">
                <a:spAutoFit/>
              </a:bodyPr>
              <a:lstStyle/>
              <a:p>
                <a:pPr algn="ctr">
                  <a:lnSpc>
                    <a:spcPts val="2200"/>
                  </a:lnSpc>
                </a:pPr>
                <a:r>
                  <a:rPr lang="en-US" sz="1200" b="1" dirty="0">
                    <a:solidFill>
                      <a:schemeClr val="accent5"/>
                    </a:solidFill>
                    <a:cs typeface="Arial Narrow"/>
                  </a:rPr>
                  <a:t>CV3</a:t>
                </a:r>
              </a:p>
            </p:txBody>
          </p:sp>
          <p:sp>
            <p:nvSpPr>
              <p:cNvPr id="22" name="Round Same Side Corner Rectangle 28">
                <a:extLst>
                  <a:ext uri="{FF2B5EF4-FFF2-40B4-BE49-F238E27FC236}">
                    <a16:creationId xmlns:a16="http://schemas.microsoft.com/office/drawing/2014/main" id="{3F737F29-36EE-6C25-50A4-D3C4DAD78983}"/>
                  </a:ext>
                </a:extLst>
              </p:cNvPr>
              <p:cNvSpPr/>
              <p:nvPr/>
            </p:nvSpPr>
            <p:spPr bwMode="auto">
              <a:xfrm rot="16200000">
                <a:off x="1438243" y="3089600"/>
                <a:ext cx="334191" cy="798286"/>
              </a:xfrm>
              <a:prstGeom prst="round2SameRect">
                <a:avLst/>
              </a:prstGeom>
              <a:solidFill>
                <a:schemeClr val="accent1"/>
              </a:solidFill>
              <a:ln>
                <a:headEnd/>
                <a:tailEnd/>
              </a:ln>
              <a:effectLst/>
              <a:scene3d>
                <a:camera prst="obliqueTopRigh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US" sz="1200" b="1" kern="1200" dirty="0">
                  <a:solidFill>
                    <a:schemeClr val="accent5"/>
                  </a:solidFill>
                  <a:ea typeface="+mn-ea"/>
                  <a:cs typeface="+mn-cs"/>
                </a:endParaRPr>
              </a:p>
            </p:txBody>
          </p:sp>
          <p:sp>
            <p:nvSpPr>
              <p:cNvPr id="23" name="TextBox 22">
                <a:extLst>
                  <a:ext uri="{FF2B5EF4-FFF2-40B4-BE49-F238E27FC236}">
                    <a16:creationId xmlns:a16="http://schemas.microsoft.com/office/drawing/2014/main" id="{C1DF6A56-ECA4-6C50-1357-CDC0452C1A86}"/>
                  </a:ext>
                </a:extLst>
              </p:cNvPr>
              <p:cNvSpPr txBox="1"/>
              <p:nvPr/>
            </p:nvSpPr>
            <p:spPr>
              <a:xfrm>
                <a:off x="1237041" y="3260744"/>
                <a:ext cx="737874" cy="455832"/>
              </a:xfrm>
              <a:prstGeom prst="rect">
                <a:avLst/>
              </a:prstGeom>
              <a:solidFill>
                <a:schemeClr val="accent1"/>
              </a:solidFill>
            </p:spPr>
            <p:txBody>
              <a:bodyPr wrap="square" rtlCol="0">
                <a:spAutoFit/>
              </a:bodyPr>
              <a:lstStyle/>
              <a:p>
                <a:pPr algn="ctr">
                  <a:lnSpc>
                    <a:spcPts val="2200"/>
                  </a:lnSpc>
                </a:pPr>
                <a:r>
                  <a:rPr lang="en-US" sz="1200" b="1" dirty="0">
                    <a:solidFill>
                      <a:schemeClr val="accent5"/>
                    </a:solidFill>
                    <a:cs typeface="Arial Narrow"/>
                  </a:rPr>
                  <a:t>MV1</a:t>
                </a:r>
              </a:p>
            </p:txBody>
          </p:sp>
          <p:sp>
            <p:nvSpPr>
              <p:cNvPr id="24" name="Round Same Side Corner Rectangle 32">
                <a:extLst>
                  <a:ext uri="{FF2B5EF4-FFF2-40B4-BE49-F238E27FC236}">
                    <a16:creationId xmlns:a16="http://schemas.microsoft.com/office/drawing/2014/main" id="{4412D81B-5F9B-87A5-6B1A-B896EF1FAF84}"/>
                  </a:ext>
                </a:extLst>
              </p:cNvPr>
              <p:cNvSpPr/>
              <p:nvPr/>
            </p:nvSpPr>
            <p:spPr bwMode="auto">
              <a:xfrm rot="16200000">
                <a:off x="1438243" y="3708757"/>
                <a:ext cx="334191" cy="798286"/>
              </a:xfrm>
              <a:prstGeom prst="round2SameRect">
                <a:avLst/>
              </a:prstGeom>
              <a:solidFill>
                <a:schemeClr val="accent1"/>
              </a:solidFill>
              <a:ln>
                <a:headEnd/>
                <a:tailEnd/>
              </a:ln>
              <a:effectLst/>
              <a:scene3d>
                <a:camera prst="obliqueTopRigh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US" sz="1200" b="1" kern="1200" dirty="0">
                  <a:solidFill>
                    <a:schemeClr val="accent5"/>
                  </a:solidFill>
                  <a:ea typeface="+mn-ea"/>
                  <a:cs typeface="+mn-cs"/>
                </a:endParaRPr>
              </a:p>
            </p:txBody>
          </p:sp>
          <p:sp>
            <p:nvSpPr>
              <p:cNvPr id="25" name="TextBox 24">
                <a:extLst>
                  <a:ext uri="{FF2B5EF4-FFF2-40B4-BE49-F238E27FC236}">
                    <a16:creationId xmlns:a16="http://schemas.microsoft.com/office/drawing/2014/main" id="{D99F4EBD-B750-8E2B-6630-D2688228B85F}"/>
                  </a:ext>
                </a:extLst>
              </p:cNvPr>
              <p:cNvSpPr txBox="1"/>
              <p:nvPr/>
            </p:nvSpPr>
            <p:spPr>
              <a:xfrm>
                <a:off x="1237041" y="3879900"/>
                <a:ext cx="737874" cy="455832"/>
              </a:xfrm>
              <a:prstGeom prst="rect">
                <a:avLst/>
              </a:prstGeom>
              <a:solidFill>
                <a:schemeClr val="accent1"/>
              </a:solidFill>
            </p:spPr>
            <p:txBody>
              <a:bodyPr wrap="square" rtlCol="0">
                <a:spAutoFit/>
              </a:bodyPr>
              <a:lstStyle/>
              <a:p>
                <a:pPr algn="ctr">
                  <a:lnSpc>
                    <a:spcPts val="2200"/>
                  </a:lnSpc>
                </a:pPr>
                <a:r>
                  <a:rPr lang="en-US" sz="1200" b="1" dirty="0">
                    <a:solidFill>
                      <a:schemeClr val="accent5"/>
                    </a:solidFill>
                    <a:cs typeface="Arial Narrow"/>
                  </a:rPr>
                  <a:t>MV2</a:t>
                </a:r>
              </a:p>
            </p:txBody>
          </p:sp>
          <p:sp>
            <p:nvSpPr>
              <p:cNvPr id="26" name="Round Same Side Corner Rectangle 34">
                <a:extLst>
                  <a:ext uri="{FF2B5EF4-FFF2-40B4-BE49-F238E27FC236}">
                    <a16:creationId xmlns:a16="http://schemas.microsoft.com/office/drawing/2014/main" id="{9562B0BB-4196-73F3-8D39-850EFE915D07}"/>
                  </a:ext>
                </a:extLst>
              </p:cNvPr>
              <p:cNvSpPr/>
              <p:nvPr/>
            </p:nvSpPr>
            <p:spPr bwMode="auto">
              <a:xfrm rot="16200000">
                <a:off x="1438243" y="4301536"/>
                <a:ext cx="334191" cy="798286"/>
              </a:xfrm>
              <a:prstGeom prst="round2SameRect">
                <a:avLst/>
              </a:prstGeom>
              <a:solidFill>
                <a:schemeClr val="accent1"/>
              </a:solidFill>
              <a:ln>
                <a:headEnd/>
                <a:tailEnd/>
              </a:ln>
              <a:effectLst/>
              <a:scene3d>
                <a:camera prst="obliqueTopRigh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US" sz="1200" b="1" kern="1200" dirty="0">
                  <a:solidFill>
                    <a:schemeClr val="accent5"/>
                  </a:solidFill>
                  <a:ea typeface="+mn-ea"/>
                  <a:cs typeface="+mn-cs"/>
                </a:endParaRPr>
              </a:p>
            </p:txBody>
          </p:sp>
          <p:sp>
            <p:nvSpPr>
              <p:cNvPr id="27" name="Round Same Side Corner Rectangle 35">
                <a:extLst>
                  <a:ext uri="{FF2B5EF4-FFF2-40B4-BE49-F238E27FC236}">
                    <a16:creationId xmlns:a16="http://schemas.microsoft.com/office/drawing/2014/main" id="{60A65756-F962-172D-7C41-5CFD5F64AB7F}"/>
                  </a:ext>
                </a:extLst>
              </p:cNvPr>
              <p:cNvSpPr/>
              <p:nvPr/>
            </p:nvSpPr>
            <p:spPr bwMode="auto">
              <a:xfrm rot="16200000">
                <a:off x="1438243" y="4884409"/>
                <a:ext cx="334191" cy="798286"/>
              </a:xfrm>
              <a:prstGeom prst="round2SameRect">
                <a:avLst/>
              </a:prstGeom>
              <a:solidFill>
                <a:schemeClr val="accent1"/>
              </a:solidFill>
              <a:ln>
                <a:headEnd/>
                <a:tailEnd/>
              </a:ln>
              <a:effectLst/>
              <a:scene3d>
                <a:camera prst="obliqueTopRigh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US" sz="1200" b="1" kern="1200" dirty="0">
                  <a:solidFill>
                    <a:schemeClr val="accent5"/>
                  </a:solidFill>
                  <a:ea typeface="+mn-ea"/>
                  <a:cs typeface="+mn-cs"/>
                </a:endParaRPr>
              </a:p>
            </p:txBody>
          </p:sp>
          <p:sp>
            <p:nvSpPr>
              <p:cNvPr id="28" name="TextBox 27">
                <a:extLst>
                  <a:ext uri="{FF2B5EF4-FFF2-40B4-BE49-F238E27FC236}">
                    <a16:creationId xmlns:a16="http://schemas.microsoft.com/office/drawing/2014/main" id="{7E9E893D-C543-285B-82AB-30C2A48696F4}"/>
                  </a:ext>
                </a:extLst>
              </p:cNvPr>
              <p:cNvSpPr txBox="1"/>
              <p:nvPr/>
            </p:nvSpPr>
            <p:spPr>
              <a:xfrm>
                <a:off x="1237041" y="5055553"/>
                <a:ext cx="737874" cy="455832"/>
              </a:xfrm>
              <a:prstGeom prst="rect">
                <a:avLst/>
              </a:prstGeom>
              <a:solidFill>
                <a:schemeClr val="accent1"/>
              </a:solidFill>
            </p:spPr>
            <p:txBody>
              <a:bodyPr wrap="square" rtlCol="0">
                <a:spAutoFit/>
              </a:bodyPr>
              <a:lstStyle/>
              <a:p>
                <a:pPr algn="ctr">
                  <a:lnSpc>
                    <a:spcPts val="2200"/>
                  </a:lnSpc>
                </a:pPr>
                <a:r>
                  <a:rPr lang="en-US" sz="1200" b="1" dirty="0">
                    <a:solidFill>
                      <a:schemeClr val="accent5"/>
                    </a:solidFill>
                    <a:cs typeface="Arial Narrow"/>
                  </a:rPr>
                  <a:t>DV1</a:t>
                </a:r>
              </a:p>
            </p:txBody>
          </p:sp>
          <p:sp>
            <p:nvSpPr>
              <p:cNvPr id="29" name="TextBox 28">
                <a:extLst>
                  <a:ext uri="{FF2B5EF4-FFF2-40B4-BE49-F238E27FC236}">
                    <a16:creationId xmlns:a16="http://schemas.microsoft.com/office/drawing/2014/main" id="{0A391A7F-8E1E-9095-93A1-AC100C7A4BA7}"/>
                  </a:ext>
                </a:extLst>
              </p:cNvPr>
              <p:cNvSpPr txBox="1"/>
              <p:nvPr/>
            </p:nvSpPr>
            <p:spPr>
              <a:xfrm>
                <a:off x="1237041" y="4467729"/>
                <a:ext cx="737874" cy="455832"/>
              </a:xfrm>
              <a:prstGeom prst="rect">
                <a:avLst/>
              </a:prstGeom>
              <a:solidFill>
                <a:schemeClr val="accent1"/>
              </a:solidFill>
            </p:spPr>
            <p:txBody>
              <a:bodyPr wrap="square" rtlCol="0">
                <a:spAutoFit/>
              </a:bodyPr>
              <a:lstStyle/>
              <a:p>
                <a:pPr algn="ctr">
                  <a:lnSpc>
                    <a:spcPts val="2200"/>
                  </a:lnSpc>
                </a:pPr>
                <a:r>
                  <a:rPr lang="en-US" sz="1200" b="1" dirty="0">
                    <a:solidFill>
                      <a:schemeClr val="accent5"/>
                    </a:solidFill>
                    <a:cs typeface="Arial Narrow"/>
                  </a:rPr>
                  <a:t>MV3</a:t>
                </a:r>
              </a:p>
            </p:txBody>
          </p:sp>
          <p:sp>
            <p:nvSpPr>
              <p:cNvPr id="30" name="Round Same Side Corner Rectangle 38">
                <a:extLst>
                  <a:ext uri="{FF2B5EF4-FFF2-40B4-BE49-F238E27FC236}">
                    <a16:creationId xmlns:a16="http://schemas.microsoft.com/office/drawing/2014/main" id="{04E9547F-EE14-BCDE-BFF3-589C4AF9AFDB}"/>
                  </a:ext>
                </a:extLst>
              </p:cNvPr>
              <p:cNvSpPr/>
              <p:nvPr/>
            </p:nvSpPr>
            <p:spPr bwMode="auto">
              <a:xfrm rot="16200000">
                <a:off x="1438243" y="5486760"/>
                <a:ext cx="334191" cy="798286"/>
              </a:xfrm>
              <a:prstGeom prst="round2SameRect">
                <a:avLst/>
              </a:prstGeom>
              <a:solidFill>
                <a:schemeClr val="accent1"/>
              </a:solidFill>
              <a:ln>
                <a:headEnd/>
                <a:tailEnd/>
              </a:ln>
              <a:effectLst/>
              <a:scene3d>
                <a:camera prst="obliqueTopRigh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US" sz="1200" b="1" kern="1200" dirty="0">
                  <a:solidFill>
                    <a:schemeClr val="accent5"/>
                  </a:solidFill>
                  <a:ea typeface="+mn-ea"/>
                  <a:cs typeface="+mn-cs"/>
                </a:endParaRPr>
              </a:p>
            </p:txBody>
          </p:sp>
          <p:sp>
            <p:nvSpPr>
              <p:cNvPr id="31" name="TextBox 30">
                <a:extLst>
                  <a:ext uri="{FF2B5EF4-FFF2-40B4-BE49-F238E27FC236}">
                    <a16:creationId xmlns:a16="http://schemas.microsoft.com/office/drawing/2014/main" id="{11B883CF-B515-6E8F-EA3C-1CECD3DDB194}"/>
                  </a:ext>
                </a:extLst>
              </p:cNvPr>
              <p:cNvSpPr txBox="1"/>
              <p:nvPr/>
            </p:nvSpPr>
            <p:spPr>
              <a:xfrm>
                <a:off x="1237041" y="5657904"/>
                <a:ext cx="737874" cy="455832"/>
              </a:xfrm>
              <a:prstGeom prst="rect">
                <a:avLst/>
              </a:prstGeom>
              <a:solidFill>
                <a:schemeClr val="accent1"/>
              </a:solidFill>
            </p:spPr>
            <p:txBody>
              <a:bodyPr wrap="square" rtlCol="0">
                <a:spAutoFit/>
              </a:bodyPr>
              <a:lstStyle/>
              <a:p>
                <a:pPr algn="ctr">
                  <a:lnSpc>
                    <a:spcPts val="2200"/>
                  </a:lnSpc>
                </a:pPr>
                <a:r>
                  <a:rPr lang="en-US" sz="1200" b="1" dirty="0">
                    <a:solidFill>
                      <a:schemeClr val="accent5"/>
                    </a:solidFill>
                    <a:cs typeface="Arial Narrow"/>
                  </a:rPr>
                  <a:t>DV2</a:t>
                </a:r>
              </a:p>
            </p:txBody>
          </p:sp>
          <p:sp>
            <p:nvSpPr>
              <p:cNvPr id="32" name="Freeform 42">
                <a:extLst>
                  <a:ext uri="{FF2B5EF4-FFF2-40B4-BE49-F238E27FC236}">
                    <a16:creationId xmlns:a16="http://schemas.microsoft.com/office/drawing/2014/main" id="{1316576A-769D-7258-BB2A-42A577F376FF}"/>
                  </a:ext>
                </a:extLst>
              </p:cNvPr>
              <p:cNvSpPr>
                <a:spLocks/>
              </p:cNvSpPr>
              <p:nvPr/>
            </p:nvSpPr>
            <p:spPr bwMode="auto">
              <a:xfrm flipH="1">
                <a:off x="3598537" y="3285029"/>
                <a:ext cx="203981" cy="366362"/>
              </a:xfrm>
              <a:custGeom>
                <a:avLst/>
                <a:gdLst/>
                <a:ahLst/>
                <a:cxnLst>
                  <a:cxn ang="0">
                    <a:pos x="0" y="110"/>
                  </a:cxn>
                  <a:cxn ang="0">
                    <a:pos x="103" y="110"/>
                  </a:cxn>
                  <a:cxn ang="0">
                    <a:pos x="134" y="102"/>
                  </a:cxn>
                  <a:cxn ang="0">
                    <a:pos x="159" y="77"/>
                  </a:cxn>
                  <a:cxn ang="0">
                    <a:pos x="194" y="42"/>
                  </a:cxn>
                  <a:cxn ang="0">
                    <a:pos x="232" y="20"/>
                  </a:cxn>
                  <a:cxn ang="0">
                    <a:pos x="295" y="3"/>
                  </a:cxn>
                  <a:cxn ang="0">
                    <a:pos x="469" y="3"/>
                  </a:cxn>
                </a:cxnLst>
                <a:rect l="0" t="0" r="r" b="b"/>
                <a:pathLst>
                  <a:path w="469" h="111">
                    <a:moveTo>
                      <a:pt x="0" y="110"/>
                    </a:moveTo>
                    <a:cubicBezTo>
                      <a:pt x="40" y="110"/>
                      <a:pt x="81" y="111"/>
                      <a:pt x="103" y="110"/>
                    </a:cubicBezTo>
                    <a:cubicBezTo>
                      <a:pt x="125" y="109"/>
                      <a:pt x="125" y="107"/>
                      <a:pt x="134" y="102"/>
                    </a:cubicBezTo>
                    <a:cubicBezTo>
                      <a:pt x="143" y="97"/>
                      <a:pt x="149" y="87"/>
                      <a:pt x="159" y="77"/>
                    </a:cubicBezTo>
                    <a:cubicBezTo>
                      <a:pt x="169" y="67"/>
                      <a:pt x="182" y="51"/>
                      <a:pt x="194" y="42"/>
                    </a:cubicBezTo>
                    <a:cubicBezTo>
                      <a:pt x="206" y="33"/>
                      <a:pt x="215" y="26"/>
                      <a:pt x="232" y="20"/>
                    </a:cubicBezTo>
                    <a:cubicBezTo>
                      <a:pt x="249" y="14"/>
                      <a:pt x="256" y="6"/>
                      <a:pt x="295" y="3"/>
                    </a:cubicBezTo>
                    <a:cubicBezTo>
                      <a:pt x="334" y="0"/>
                      <a:pt x="401" y="1"/>
                      <a:pt x="469" y="3"/>
                    </a:cubicBezTo>
                  </a:path>
                </a:pathLst>
              </a:custGeom>
              <a:ln w="19050" cmpd="sng">
                <a:solidFill>
                  <a:schemeClr val="tx1"/>
                </a:solidFill>
                <a:headEnd/>
                <a:tailEnd/>
              </a:ln>
            </p:spPr>
            <p:style>
              <a:lnRef idx="3">
                <a:schemeClr val="accent1"/>
              </a:lnRef>
              <a:fillRef idx="0">
                <a:schemeClr val="accent1"/>
              </a:fillRef>
              <a:effectRef idx="2">
                <a:schemeClr val="accent1"/>
              </a:effectRef>
              <a:fontRef idx="minor">
                <a:schemeClr val="tx1"/>
              </a:fontRef>
            </p:style>
            <p:txBody>
              <a:bodyPr wrap="square" lIns="91392" tIns="45695" rIns="91392" bIns="45695">
                <a:spAutoFit/>
              </a:bodyPr>
              <a:lstStyle/>
              <a:p>
                <a:endParaRPr lang="en-NZ" sz="1200">
                  <a:solidFill>
                    <a:schemeClr val="accent5"/>
                  </a:solidFill>
                </a:endParaRPr>
              </a:p>
            </p:txBody>
          </p:sp>
          <p:sp>
            <p:nvSpPr>
              <p:cNvPr id="33" name="Freeform 50">
                <a:extLst>
                  <a:ext uri="{FF2B5EF4-FFF2-40B4-BE49-F238E27FC236}">
                    <a16:creationId xmlns:a16="http://schemas.microsoft.com/office/drawing/2014/main" id="{51619488-0F0D-71C7-4E06-E16A50773935}"/>
                  </a:ext>
                </a:extLst>
              </p:cNvPr>
              <p:cNvSpPr>
                <a:spLocks/>
              </p:cNvSpPr>
              <p:nvPr/>
            </p:nvSpPr>
            <p:spPr bwMode="auto">
              <a:xfrm>
                <a:off x="4462776" y="3295988"/>
                <a:ext cx="581868" cy="366362"/>
              </a:xfrm>
              <a:custGeom>
                <a:avLst/>
                <a:gdLst/>
                <a:ahLst/>
                <a:cxnLst>
                  <a:cxn ang="0">
                    <a:pos x="0" y="160"/>
                  </a:cxn>
                  <a:cxn ang="0">
                    <a:pos x="132" y="160"/>
                  </a:cxn>
                  <a:cxn ang="0">
                    <a:pos x="178" y="148"/>
                  </a:cxn>
                  <a:cxn ang="0">
                    <a:pos x="222" y="104"/>
                  </a:cxn>
                  <a:cxn ang="0">
                    <a:pos x="246" y="62"/>
                  </a:cxn>
                  <a:cxn ang="0">
                    <a:pos x="276" y="9"/>
                  </a:cxn>
                  <a:cxn ang="0">
                    <a:pos x="318" y="9"/>
                  </a:cxn>
                  <a:cxn ang="0">
                    <a:pos x="360" y="46"/>
                  </a:cxn>
                  <a:cxn ang="0">
                    <a:pos x="456" y="46"/>
                  </a:cxn>
                  <a:cxn ang="0">
                    <a:pos x="540" y="46"/>
                  </a:cxn>
                </a:cxnLst>
                <a:rect l="0" t="0" r="r" b="b"/>
                <a:pathLst>
                  <a:path w="540" h="162">
                    <a:moveTo>
                      <a:pt x="0" y="160"/>
                    </a:moveTo>
                    <a:cubicBezTo>
                      <a:pt x="51" y="161"/>
                      <a:pt x="102" y="162"/>
                      <a:pt x="132" y="160"/>
                    </a:cubicBezTo>
                    <a:cubicBezTo>
                      <a:pt x="162" y="158"/>
                      <a:pt x="163" y="157"/>
                      <a:pt x="178" y="148"/>
                    </a:cubicBezTo>
                    <a:cubicBezTo>
                      <a:pt x="193" y="139"/>
                      <a:pt x="211" y="118"/>
                      <a:pt x="222" y="104"/>
                    </a:cubicBezTo>
                    <a:cubicBezTo>
                      <a:pt x="233" y="90"/>
                      <a:pt x="237" y="78"/>
                      <a:pt x="246" y="62"/>
                    </a:cubicBezTo>
                    <a:cubicBezTo>
                      <a:pt x="255" y="46"/>
                      <a:pt x="264" y="18"/>
                      <a:pt x="276" y="9"/>
                    </a:cubicBezTo>
                    <a:cubicBezTo>
                      <a:pt x="288" y="0"/>
                      <a:pt x="304" y="3"/>
                      <a:pt x="318" y="9"/>
                    </a:cubicBezTo>
                    <a:cubicBezTo>
                      <a:pt x="332" y="15"/>
                      <a:pt x="337" y="40"/>
                      <a:pt x="360" y="46"/>
                    </a:cubicBezTo>
                    <a:cubicBezTo>
                      <a:pt x="383" y="52"/>
                      <a:pt x="426" y="46"/>
                      <a:pt x="456" y="46"/>
                    </a:cubicBezTo>
                    <a:cubicBezTo>
                      <a:pt x="486" y="46"/>
                      <a:pt x="513" y="46"/>
                      <a:pt x="540" y="46"/>
                    </a:cubicBezTo>
                  </a:path>
                </a:pathLst>
              </a:custGeom>
              <a:ln w="19050" cmpd="sng">
                <a:solidFill>
                  <a:schemeClr val="tx2"/>
                </a:solidFill>
                <a:headEnd/>
                <a:tailEnd/>
              </a:ln>
            </p:spPr>
            <p:style>
              <a:lnRef idx="3">
                <a:schemeClr val="accent1"/>
              </a:lnRef>
              <a:fillRef idx="0">
                <a:schemeClr val="accent1"/>
              </a:fillRef>
              <a:effectRef idx="2">
                <a:schemeClr val="accent1"/>
              </a:effectRef>
              <a:fontRef idx="minor">
                <a:schemeClr val="tx1"/>
              </a:fontRef>
            </p:style>
            <p:txBody>
              <a:bodyPr wrap="square" lIns="91392" tIns="45695" rIns="91392" bIns="45695">
                <a:spAutoFit/>
              </a:bodyPr>
              <a:lstStyle/>
              <a:p>
                <a:endParaRPr lang="en-NZ" sz="1200">
                  <a:solidFill>
                    <a:schemeClr val="accent5"/>
                  </a:solidFill>
                </a:endParaRPr>
              </a:p>
            </p:txBody>
          </p:sp>
          <p:sp>
            <p:nvSpPr>
              <p:cNvPr id="34" name="Freeform 42">
                <a:extLst>
                  <a:ext uri="{FF2B5EF4-FFF2-40B4-BE49-F238E27FC236}">
                    <a16:creationId xmlns:a16="http://schemas.microsoft.com/office/drawing/2014/main" id="{E020A853-06A3-2E88-03CE-EE2C4246B300}"/>
                  </a:ext>
                </a:extLst>
              </p:cNvPr>
              <p:cNvSpPr>
                <a:spLocks/>
              </p:cNvSpPr>
              <p:nvPr/>
            </p:nvSpPr>
            <p:spPr bwMode="auto">
              <a:xfrm>
                <a:off x="2482752" y="3285029"/>
                <a:ext cx="203981" cy="366362"/>
              </a:xfrm>
              <a:custGeom>
                <a:avLst/>
                <a:gdLst/>
                <a:ahLst/>
                <a:cxnLst>
                  <a:cxn ang="0">
                    <a:pos x="0" y="110"/>
                  </a:cxn>
                  <a:cxn ang="0">
                    <a:pos x="103" y="110"/>
                  </a:cxn>
                  <a:cxn ang="0">
                    <a:pos x="134" y="102"/>
                  </a:cxn>
                  <a:cxn ang="0">
                    <a:pos x="159" y="77"/>
                  </a:cxn>
                  <a:cxn ang="0">
                    <a:pos x="194" y="42"/>
                  </a:cxn>
                  <a:cxn ang="0">
                    <a:pos x="232" y="20"/>
                  </a:cxn>
                  <a:cxn ang="0">
                    <a:pos x="295" y="3"/>
                  </a:cxn>
                  <a:cxn ang="0">
                    <a:pos x="469" y="3"/>
                  </a:cxn>
                </a:cxnLst>
                <a:rect l="0" t="0" r="r" b="b"/>
                <a:pathLst>
                  <a:path w="469" h="111">
                    <a:moveTo>
                      <a:pt x="0" y="110"/>
                    </a:moveTo>
                    <a:cubicBezTo>
                      <a:pt x="40" y="110"/>
                      <a:pt x="81" y="111"/>
                      <a:pt x="103" y="110"/>
                    </a:cubicBezTo>
                    <a:cubicBezTo>
                      <a:pt x="125" y="109"/>
                      <a:pt x="125" y="107"/>
                      <a:pt x="134" y="102"/>
                    </a:cubicBezTo>
                    <a:cubicBezTo>
                      <a:pt x="143" y="97"/>
                      <a:pt x="149" y="87"/>
                      <a:pt x="159" y="77"/>
                    </a:cubicBezTo>
                    <a:cubicBezTo>
                      <a:pt x="169" y="67"/>
                      <a:pt x="182" y="51"/>
                      <a:pt x="194" y="42"/>
                    </a:cubicBezTo>
                    <a:cubicBezTo>
                      <a:pt x="206" y="33"/>
                      <a:pt x="215" y="26"/>
                      <a:pt x="232" y="20"/>
                    </a:cubicBezTo>
                    <a:cubicBezTo>
                      <a:pt x="249" y="14"/>
                      <a:pt x="256" y="6"/>
                      <a:pt x="295" y="3"/>
                    </a:cubicBezTo>
                    <a:cubicBezTo>
                      <a:pt x="334" y="0"/>
                      <a:pt x="401" y="1"/>
                      <a:pt x="469" y="3"/>
                    </a:cubicBezTo>
                  </a:path>
                </a:pathLst>
              </a:custGeom>
              <a:ln w="19050" cmpd="sng">
                <a:solidFill>
                  <a:schemeClr val="tx1"/>
                </a:solidFill>
                <a:headEnd/>
                <a:tailEnd/>
              </a:ln>
            </p:spPr>
            <p:style>
              <a:lnRef idx="3">
                <a:schemeClr val="accent1"/>
              </a:lnRef>
              <a:fillRef idx="0">
                <a:schemeClr val="accent1"/>
              </a:fillRef>
              <a:effectRef idx="2">
                <a:schemeClr val="accent1"/>
              </a:effectRef>
              <a:fontRef idx="minor">
                <a:schemeClr val="tx1"/>
              </a:fontRef>
            </p:style>
            <p:txBody>
              <a:bodyPr wrap="square" lIns="91392" tIns="45695" rIns="91392" bIns="45695">
                <a:spAutoFit/>
              </a:bodyPr>
              <a:lstStyle/>
              <a:p>
                <a:endParaRPr lang="en-NZ" sz="1200">
                  <a:solidFill>
                    <a:schemeClr val="accent5"/>
                  </a:solidFill>
                </a:endParaRPr>
              </a:p>
            </p:txBody>
          </p:sp>
          <p:sp>
            <p:nvSpPr>
              <p:cNvPr id="35" name="Freeform 52">
                <a:extLst>
                  <a:ext uri="{FF2B5EF4-FFF2-40B4-BE49-F238E27FC236}">
                    <a16:creationId xmlns:a16="http://schemas.microsoft.com/office/drawing/2014/main" id="{DAC7F0E9-4A70-A1B1-9FEC-1F17008346A4}"/>
                  </a:ext>
                </a:extLst>
              </p:cNvPr>
              <p:cNvSpPr>
                <a:spLocks/>
              </p:cNvSpPr>
              <p:nvPr/>
            </p:nvSpPr>
            <p:spPr bwMode="auto">
              <a:xfrm rot="10800000" flipH="1">
                <a:off x="3383276" y="3903803"/>
                <a:ext cx="581868" cy="366362"/>
              </a:xfrm>
              <a:custGeom>
                <a:avLst/>
                <a:gdLst/>
                <a:ahLst/>
                <a:cxnLst>
                  <a:cxn ang="0">
                    <a:pos x="0" y="160"/>
                  </a:cxn>
                  <a:cxn ang="0">
                    <a:pos x="132" y="160"/>
                  </a:cxn>
                  <a:cxn ang="0">
                    <a:pos x="178" y="148"/>
                  </a:cxn>
                  <a:cxn ang="0">
                    <a:pos x="222" y="104"/>
                  </a:cxn>
                  <a:cxn ang="0">
                    <a:pos x="246" y="62"/>
                  </a:cxn>
                  <a:cxn ang="0">
                    <a:pos x="276" y="9"/>
                  </a:cxn>
                  <a:cxn ang="0">
                    <a:pos x="318" y="9"/>
                  </a:cxn>
                  <a:cxn ang="0">
                    <a:pos x="360" y="46"/>
                  </a:cxn>
                  <a:cxn ang="0">
                    <a:pos x="456" y="46"/>
                  </a:cxn>
                  <a:cxn ang="0">
                    <a:pos x="540" y="46"/>
                  </a:cxn>
                </a:cxnLst>
                <a:rect l="0" t="0" r="r" b="b"/>
                <a:pathLst>
                  <a:path w="540" h="162">
                    <a:moveTo>
                      <a:pt x="0" y="160"/>
                    </a:moveTo>
                    <a:cubicBezTo>
                      <a:pt x="51" y="161"/>
                      <a:pt x="102" y="162"/>
                      <a:pt x="132" y="160"/>
                    </a:cubicBezTo>
                    <a:cubicBezTo>
                      <a:pt x="162" y="158"/>
                      <a:pt x="163" y="157"/>
                      <a:pt x="178" y="148"/>
                    </a:cubicBezTo>
                    <a:cubicBezTo>
                      <a:pt x="193" y="139"/>
                      <a:pt x="211" y="118"/>
                      <a:pt x="222" y="104"/>
                    </a:cubicBezTo>
                    <a:cubicBezTo>
                      <a:pt x="233" y="90"/>
                      <a:pt x="237" y="78"/>
                      <a:pt x="246" y="62"/>
                    </a:cubicBezTo>
                    <a:cubicBezTo>
                      <a:pt x="255" y="46"/>
                      <a:pt x="264" y="18"/>
                      <a:pt x="276" y="9"/>
                    </a:cubicBezTo>
                    <a:cubicBezTo>
                      <a:pt x="288" y="0"/>
                      <a:pt x="304" y="3"/>
                      <a:pt x="318" y="9"/>
                    </a:cubicBezTo>
                    <a:cubicBezTo>
                      <a:pt x="332" y="15"/>
                      <a:pt x="337" y="40"/>
                      <a:pt x="360" y="46"/>
                    </a:cubicBezTo>
                    <a:cubicBezTo>
                      <a:pt x="383" y="52"/>
                      <a:pt x="426" y="46"/>
                      <a:pt x="456" y="46"/>
                    </a:cubicBezTo>
                    <a:cubicBezTo>
                      <a:pt x="486" y="46"/>
                      <a:pt x="513" y="46"/>
                      <a:pt x="540" y="46"/>
                    </a:cubicBezTo>
                  </a:path>
                </a:pathLst>
              </a:custGeom>
              <a:ln w="19050" cmpd="sng">
                <a:solidFill>
                  <a:schemeClr val="tx2"/>
                </a:solidFill>
                <a:headEnd/>
                <a:tailEnd/>
              </a:ln>
            </p:spPr>
            <p:style>
              <a:lnRef idx="3">
                <a:schemeClr val="accent1"/>
              </a:lnRef>
              <a:fillRef idx="0">
                <a:schemeClr val="accent1"/>
              </a:fillRef>
              <a:effectRef idx="2">
                <a:schemeClr val="accent1"/>
              </a:effectRef>
              <a:fontRef idx="minor">
                <a:schemeClr val="tx1"/>
              </a:fontRef>
            </p:style>
            <p:txBody>
              <a:bodyPr wrap="square" lIns="91392" tIns="45695" rIns="91392" bIns="45695">
                <a:spAutoFit/>
              </a:bodyPr>
              <a:lstStyle/>
              <a:p>
                <a:endParaRPr lang="en-NZ" sz="1200">
                  <a:solidFill>
                    <a:schemeClr val="accent5"/>
                  </a:solidFill>
                </a:endParaRPr>
              </a:p>
            </p:txBody>
          </p:sp>
          <p:sp>
            <p:nvSpPr>
              <p:cNvPr id="36" name="Rectangle 35">
                <a:extLst>
                  <a:ext uri="{FF2B5EF4-FFF2-40B4-BE49-F238E27FC236}">
                    <a16:creationId xmlns:a16="http://schemas.microsoft.com/office/drawing/2014/main" id="{E385E72E-5C60-D19A-4824-8473E809EA07}"/>
                  </a:ext>
                </a:extLst>
              </p:cNvPr>
              <p:cNvSpPr/>
              <p:nvPr/>
            </p:nvSpPr>
            <p:spPr bwMode="auto">
              <a:xfrm>
                <a:off x="4251740" y="3837120"/>
                <a:ext cx="966838" cy="505509"/>
              </a:xfrm>
              <a:prstGeom prst="rect">
                <a:avLst/>
              </a:prstGeom>
              <a:solidFill>
                <a:srgbClr val="F2F2F2">
                  <a:alpha val="69000"/>
                </a:srgbClr>
              </a:solidFill>
              <a:ln>
                <a:headEnd/>
                <a:tailEnd/>
              </a:ln>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37" name="Rectangle 36">
                <a:extLst>
                  <a:ext uri="{FF2B5EF4-FFF2-40B4-BE49-F238E27FC236}">
                    <a16:creationId xmlns:a16="http://schemas.microsoft.com/office/drawing/2014/main" id="{EFBDB11F-25ED-9088-9DB0-6C242401E0D7}"/>
                  </a:ext>
                </a:extLst>
              </p:cNvPr>
              <p:cNvSpPr/>
              <p:nvPr/>
            </p:nvSpPr>
            <p:spPr bwMode="auto">
              <a:xfrm>
                <a:off x="2104206" y="3837120"/>
                <a:ext cx="966838" cy="505509"/>
              </a:xfrm>
              <a:prstGeom prst="rect">
                <a:avLst/>
              </a:prstGeom>
              <a:solidFill>
                <a:srgbClr val="F2F2F2">
                  <a:alpha val="69000"/>
                </a:srgbClr>
              </a:solidFill>
              <a:ln>
                <a:headEnd/>
                <a:tailEnd/>
              </a:ln>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38" name="Rectangle 37">
                <a:extLst>
                  <a:ext uri="{FF2B5EF4-FFF2-40B4-BE49-F238E27FC236}">
                    <a16:creationId xmlns:a16="http://schemas.microsoft.com/office/drawing/2014/main" id="{9662927D-B7A9-A09E-B460-32F24EC8A2FC}"/>
                  </a:ext>
                </a:extLst>
              </p:cNvPr>
              <p:cNvSpPr/>
              <p:nvPr/>
            </p:nvSpPr>
            <p:spPr bwMode="auto">
              <a:xfrm>
                <a:off x="4251740" y="4452460"/>
                <a:ext cx="966838" cy="505509"/>
              </a:xfrm>
              <a:prstGeom prst="rect">
                <a:avLst/>
              </a:prstGeom>
              <a:solidFill>
                <a:schemeClr val="bg1">
                  <a:lumMod val="95000"/>
                  <a:alpha val="69000"/>
                </a:schemeClr>
              </a:solidFill>
              <a:ln>
                <a:headEnd/>
                <a:tailEnd/>
              </a:ln>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39" name="Rectangle 38">
                <a:extLst>
                  <a:ext uri="{FF2B5EF4-FFF2-40B4-BE49-F238E27FC236}">
                    <a16:creationId xmlns:a16="http://schemas.microsoft.com/office/drawing/2014/main" id="{F6DB0174-E0A9-AF81-674D-AD4272F60BED}"/>
                  </a:ext>
                </a:extLst>
              </p:cNvPr>
              <p:cNvSpPr/>
              <p:nvPr/>
            </p:nvSpPr>
            <p:spPr bwMode="auto">
              <a:xfrm>
                <a:off x="2104206" y="4452460"/>
                <a:ext cx="966838" cy="505509"/>
              </a:xfrm>
              <a:prstGeom prst="rect">
                <a:avLst/>
              </a:prstGeom>
              <a:solidFill>
                <a:schemeClr val="bg1">
                  <a:lumMod val="95000"/>
                  <a:alpha val="69000"/>
                </a:schemeClr>
              </a:solidFill>
              <a:ln>
                <a:headEnd/>
                <a:tailEnd/>
              </a:ln>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40" name="Rectangle 39">
                <a:extLst>
                  <a:ext uri="{FF2B5EF4-FFF2-40B4-BE49-F238E27FC236}">
                    <a16:creationId xmlns:a16="http://schemas.microsoft.com/office/drawing/2014/main" id="{89CB4F94-C829-9133-FE74-0B993A05E53F}"/>
                  </a:ext>
                </a:extLst>
              </p:cNvPr>
              <p:cNvSpPr/>
              <p:nvPr/>
            </p:nvSpPr>
            <p:spPr bwMode="auto">
              <a:xfrm>
                <a:off x="3184938" y="4452460"/>
                <a:ext cx="966838" cy="505509"/>
              </a:xfrm>
              <a:prstGeom prst="rect">
                <a:avLst/>
              </a:prstGeom>
              <a:solidFill>
                <a:srgbClr val="F2F2F2">
                  <a:alpha val="69000"/>
                </a:srgbClr>
              </a:solidFill>
              <a:ln>
                <a:headEnd/>
                <a:tailEnd/>
              </a:ln>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41" name="Rectangle 40">
                <a:extLst>
                  <a:ext uri="{FF2B5EF4-FFF2-40B4-BE49-F238E27FC236}">
                    <a16:creationId xmlns:a16="http://schemas.microsoft.com/office/drawing/2014/main" id="{C0A82AC6-D034-0CB2-B79D-71F551E6BFFB}"/>
                  </a:ext>
                </a:extLst>
              </p:cNvPr>
              <p:cNvSpPr/>
              <p:nvPr/>
            </p:nvSpPr>
            <p:spPr bwMode="auto">
              <a:xfrm>
                <a:off x="4251740" y="5053866"/>
                <a:ext cx="966838" cy="505509"/>
              </a:xfrm>
              <a:prstGeom prst="rect">
                <a:avLst/>
              </a:prstGeom>
              <a:solidFill>
                <a:srgbClr val="F2F2F2">
                  <a:alpha val="69000"/>
                </a:srgbClr>
              </a:solidFill>
              <a:ln>
                <a:headEnd/>
                <a:tailEnd/>
              </a:ln>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42" name="Rectangle 41">
                <a:extLst>
                  <a:ext uri="{FF2B5EF4-FFF2-40B4-BE49-F238E27FC236}">
                    <a16:creationId xmlns:a16="http://schemas.microsoft.com/office/drawing/2014/main" id="{03769AF3-5AEE-A7F2-35FD-EFB1DDBA7469}"/>
                  </a:ext>
                </a:extLst>
              </p:cNvPr>
              <p:cNvSpPr/>
              <p:nvPr/>
            </p:nvSpPr>
            <p:spPr bwMode="auto">
              <a:xfrm>
                <a:off x="2104206" y="5053866"/>
                <a:ext cx="966838" cy="505509"/>
              </a:xfrm>
              <a:prstGeom prst="rect">
                <a:avLst/>
              </a:prstGeom>
              <a:solidFill>
                <a:srgbClr val="F2F2F2">
                  <a:alpha val="69000"/>
                </a:srgbClr>
              </a:solidFill>
              <a:ln>
                <a:headEnd/>
                <a:tailEnd/>
              </a:ln>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43" name="Rectangle 42">
                <a:extLst>
                  <a:ext uri="{FF2B5EF4-FFF2-40B4-BE49-F238E27FC236}">
                    <a16:creationId xmlns:a16="http://schemas.microsoft.com/office/drawing/2014/main" id="{20C05723-3BE0-D0BF-5CD2-69F530B611FD}"/>
                  </a:ext>
                </a:extLst>
              </p:cNvPr>
              <p:cNvSpPr/>
              <p:nvPr/>
            </p:nvSpPr>
            <p:spPr bwMode="auto">
              <a:xfrm>
                <a:off x="3184938" y="5053866"/>
                <a:ext cx="966838" cy="505509"/>
              </a:xfrm>
              <a:prstGeom prst="rect">
                <a:avLst/>
              </a:prstGeom>
              <a:solidFill>
                <a:schemeClr val="bg1">
                  <a:lumMod val="95000"/>
                  <a:alpha val="69000"/>
                </a:schemeClr>
              </a:solidFill>
              <a:ln>
                <a:headEnd/>
                <a:tailEnd/>
              </a:ln>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44" name="Rectangle 43">
                <a:extLst>
                  <a:ext uri="{FF2B5EF4-FFF2-40B4-BE49-F238E27FC236}">
                    <a16:creationId xmlns:a16="http://schemas.microsoft.com/office/drawing/2014/main" id="{AA361F90-107D-2A20-3B2E-F079DB7AA83E}"/>
                  </a:ext>
                </a:extLst>
              </p:cNvPr>
              <p:cNvSpPr/>
              <p:nvPr/>
            </p:nvSpPr>
            <p:spPr bwMode="auto">
              <a:xfrm>
                <a:off x="4251740" y="5655272"/>
                <a:ext cx="966838" cy="505509"/>
              </a:xfrm>
              <a:prstGeom prst="rect">
                <a:avLst/>
              </a:prstGeom>
              <a:solidFill>
                <a:schemeClr val="bg1">
                  <a:lumMod val="95000"/>
                  <a:alpha val="69000"/>
                </a:schemeClr>
              </a:solidFill>
              <a:ln>
                <a:headEnd/>
                <a:tailEnd/>
              </a:ln>
              <a:effectLst>
                <a:reflection blurRad="6350" stA="52000" endA="300" endPos="35000" dir="5400000" sy="-100000" algn="bl" rotWithShape="0"/>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45" name="Rectangle 44">
                <a:extLst>
                  <a:ext uri="{FF2B5EF4-FFF2-40B4-BE49-F238E27FC236}">
                    <a16:creationId xmlns:a16="http://schemas.microsoft.com/office/drawing/2014/main" id="{1B78162D-E8D5-085F-F5C7-493152D09E16}"/>
                  </a:ext>
                </a:extLst>
              </p:cNvPr>
              <p:cNvSpPr/>
              <p:nvPr/>
            </p:nvSpPr>
            <p:spPr bwMode="auto">
              <a:xfrm>
                <a:off x="2104206" y="5655272"/>
                <a:ext cx="966838" cy="505509"/>
              </a:xfrm>
              <a:prstGeom prst="rect">
                <a:avLst/>
              </a:prstGeom>
              <a:solidFill>
                <a:schemeClr val="bg1">
                  <a:lumMod val="95000"/>
                  <a:alpha val="69000"/>
                </a:schemeClr>
              </a:solidFill>
              <a:ln>
                <a:headEnd/>
                <a:tailEnd/>
              </a:ln>
              <a:effectLst>
                <a:reflection blurRad="6350" stA="52000" endA="300" endPos="35000" dir="5400000" sy="-100000" algn="bl" rotWithShape="0"/>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46" name="Rectangle 45">
                <a:extLst>
                  <a:ext uri="{FF2B5EF4-FFF2-40B4-BE49-F238E27FC236}">
                    <a16:creationId xmlns:a16="http://schemas.microsoft.com/office/drawing/2014/main" id="{BE542546-1FD5-31E5-2877-FB0EACC9F297}"/>
                  </a:ext>
                </a:extLst>
              </p:cNvPr>
              <p:cNvSpPr/>
              <p:nvPr/>
            </p:nvSpPr>
            <p:spPr bwMode="auto">
              <a:xfrm>
                <a:off x="3184938" y="5655272"/>
                <a:ext cx="966838" cy="505509"/>
              </a:xfrm>
              <a:prstGeom prst="rect">
                <a:avLst/>
              </a:prstGeom>
              <a:solidFill>
                <a:srgbClr val="F2F2F2">
                  <a:alpha val="69000"/>
                </a:srgbClr>
              </a:solidFill>
              <a:ln>
                <a:headEnd/>
                <a:tailEnd/>
              </a:ln>
              <a:effectLst>
                <a:reflection blurRad="6350" stA="52000" endA="300" endPos="35000" dir="5400000" sy="-100000" algn="bl" rotWithShape="0"/>
              </a:effectLst>
              <a:scene3d>
                <a:camera prst="obliqueTopRigh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kern="1200">
                  <a:solidFill>
                    <a:schemeClr val="accent5"/>
                  </a:solidFill>
                  <a:ea typeface="+mn-ea"/>
                  <a:cs typeface="+mn-cs"/>
                </a:endParaRPr>
              </a:p>
            </p:txBody>
          </p:sp>
          <p:sp>
            <p:nvSpPr>
              <p:cNvPr id="47" name="TextBox 46">
                <a:extLst>
                  <a:ext uri="{FF2B5EF4-FFF2-40B4-BE49-F238E27FC236}">
                    <a16:creationId xmlns:a16="http://schemas.microsoft.com/office/drawing/2014/main" id="{8CEEFF28-B2D9-80CB-C5D3-113473DC45EB}"/>
                  </a:ext>
                </a:extLst>
              </p:cNvPr>
              <p:cNvSpPr txBox="1"/>
              <p:nvPr/>
            </p:nvSpPr>
            <p:spPr>
              <a:xfrm>
                <a:off x="2111585" y="3903696"/>
                <a:ext cx="999613" cy="417661"/>
              </a:xfrm>
              <a:prstGeom prst="rect">
                <a:avLst/>
              </a:prstGeom>
              <a:noFill/>
            </p:spPr>
            <p:txBody>
              <a:bodyPr wrap="square" rtlCol="0">
                <a:spAutoFit/>
              </a:bodyPr>
              <a:lstStyle/>
              <a:p>
                <a:pPr algn="ctr">
                  <a:lnSpc>
                    <a:spcPts val="1900"/>
                  </a:lnSpc>
                </a:pPr>
                <a:r>
                  <a:rPr lang="en-US" sz="1200" b="1" cap="all" dirty="0">
                    <a:solidFill>
                      <a:schemeClr val="accent5"/>
                    </a:solidFill>
                    <a:cs typeface="Arial Narrow"/>
                  </a:rPr>
                  <a:t>NO MODEL</a:t>
                </a:r>
                <a:endParaRPr lang="en-US" sz="1200" dirty="0">
                  <a:solidFill>
                    <a:schemeClr val="accent5"/>
                  </a:solidFill>
                  <a:cs typeface="Arial Narrow"/>
                </a:endParaRPr>
              </a:p>
            </p:txBody>
          </p:sp>
          <p:sp>
            <p:nvSpPr>
              <p:cNvPr id="48" name="TextBox 47">
                <a:extLst>
                  <a:ext uri="{FF2B5EF4-FFF2-40B4-BE49-F238E27FC236}">
                    <a16:creationId xmlns:a16="http://schemas.microsoft.com/office/drawing/2014/main" id="{18B4F28A-AAB9-55B5-2499-6A994DA111B6}"/>
                  </a:ext>
                </a:extLst>
              </p:cNvPr>
              <p:cNvSpPr txBox="1"/>
              <p:nvPr/>
            </p:nvSpPr>
            <p:spPr>
              <a:xfrm>
                <a:off x="4243546" y="3903696"/>
                <a:ext cx="999613" cy="417661"/>
              </a:xfrm>
              <a:prstGeom prst="rect">
                <a:avLst/>
              </a:prstGeom>
              <a:noFill/>
            </p:spPr>
            <p:txBody>
              <a:bodyPr wrap="square" rtlCol="0">
                <a:spAutoFit/>
              </a:bodyPr>
              <a:lstStyle/>
              <a:p>
                <a:pPr algn="ctr">
                  <a:lnSpc>
                    <a:spcPts val="1900"/>
                  </a:lnSpc>
                </a:pPr>
                <a:r>
                  <a:rPr lang="en-US" sz="1200" b="1" cap="all" dirty="0">
                    <a:solidFill>
                      <a:schemeClr val="accent5"/>
                    </a:solidFill>
                    <a:cs typeface="Arial Narrow"/>
                  </a:rPr>
                  <a:t>NO MODEL</a:t>
                </a:r>
                <a:endParaRPr lang="en-US" sz="1200" dirty="0">
                  <a:solidFill>
                    <a:schemeClr val="accent5"/>
                  </a:solidFill>
                  <a:cs typeface="Arial Narrow"/>
                </a:endParaRPr>
              </a:p>
            </p:txBody>
          </p:sp>
          <p:sp>
            <p:nvSpPr>
              <p:cNvPr id="49" name="Freeform 42">
                <a:extLst>
                  <a:ext uri="{FF2B5EF4-FFF2-40B4-BE49-F238E27FC236}">
                    <a16:creationId xmlns:a16="http://schemas.microsoft.com/office/drawing/2014/main" id="{B648EEAE-1819-B3DD-188B-C285518B31F1}"/>
                  </a:ext>
                </a:extLst>
              </p:cNvPr>
              <p:cNvSpPr>
                <a:spLocks/>
              </p:cNvSpPr>
              <p:nvPr/>
            </p:nvSpPr>
            <p:spPr bwMode="auto">
              <a:xfrm>
                <a:off x="2482752" y="4504078"/>
                <a:ext cx="203981" cy="366362"/>
              </a:xfrm>
              <a:custGeom>
                <a:avLst/>
                <a:gdLst/>
                <a:ahLst/>
                <a:cxnLst>
                  <a:cxn ang="0">
                    <a:pos x="0" y="110"/>
                  </a:cxn>
                  <a:cxn ang="0">
                    <a:pos x="103" y="110"/>
                  </a:cxn>
                  <a:cxn ang="0">
                    <a:pos x="134" y="102"/>
                  </a:cxn>
                  <a:cxn ang="0">
                    <a:pos x="159" y="77"/>
                  </a:cxn>
                  <a:cxn ang="0">
                    <a:pos x="194" y="42"/>
                  </a:cxn>
                  <a:cxn ang="0">
                    <a:pos x="232" y="20"/>
                  </a:cxn>
                  <a:cxn ang="0">
                    <a:pos x="295" y="3"/>
                  </a:cxn>
                  <a:cxn ang="0">
                    <a:pos x="469" y="3"/>
                  </a:cxn>
                </a:cxnLst>
                <a:rect l="0" t="0" r="r" b="b"/>
                <a:pathLst>
                  <a:path w="469" h="111">
                    <a:moveTo>
                      <a:pt x="0" y="110"/>
                    </a:moveTo>
                    <a:cubicBezTo>
                      <a:pt x="40" y="110"/>
                      <a:pt x="81" y="111"/>
                      <a:pt x="103" y="110"/>
                    </a:cubicBezTo>
                    <a:cubicBezTo>
                      <a:pt x="125" y="109"/>
                      <a:pt x="125" y="107"/>
                      <a:pt x="134" y="102"/>
                    </a:cubicBezTo>
                    <a:cubicBezTo>
                      <a:pt x="143" y="97"/>
                      <a:pt x="149" y="87"/>
                      <a:pt x="159" y="77"/>
                    </a:cubicBezTo>
                    <a:cubicBezTo>
                      <a:pt x="169" y="67"/>
                      <a:pt x="182" y="51"/>
                      <a:pt x="194" y="42"/>
                    </a:cubicBezTo>
                    <a:cubicBezTo>
                      <a:pt x="206" y="33"/>
                      <a:pt x="215" y="26"/>
                      <a:pt x="232" y="20"/>
                    </a:cubicBezTo>
                    <a:cubicBezTo>
                      <a:pt x="249" y="14"/>
                      <a:pt x="256" y="6"/>
                      <a:pt x="295" y="3"/>
                    </a:cubicBezTo>
                    <a:cubicBezTo>
                      <a:pt x="334" y="0"/>
                      <a:pt x="401" y="1"/>
                      <a:pt x="469" y="3"/>
                    </a:cubicBezTo>
                  </a:path>
                </a:pathLst>
              </a:custGeom>
              <a:ln w="19050" cmpd="sng">
                <a:solidFill>
                  <a:schemeClr val="tx1"/>
                </a:solidFill>
                <a:headEnd/>
                <a:tailEnd/>
              </a:ln>
            </p:spPr>
            <p:style>
              <a:lnRef idx="3">
                <a:schemeClr val="accent1"/>
              </a:lnRef>
              <a:fillRef idx="0">
                <a:schemeClr val="accent1"/>
              </a:fillRef>
              <a:effectRef idx="2">
                <a:schemeClr val="accent1"/>
              </a:effectRef>
              <a:fontRef idx="minor">
                <a:schemeClr val="tx1"/>
              </a:fontRef>
            </p:style>
            <p:txBody>
              <a:bodyPr wrap="square" lIns="91392" tIns="45695" rIns="91392" bIns="45695">
                <a:spAutoFit/>
              </a:bodyPr>
              <a:lstStyle/>
              <a:p>
                <a:endParaRPr lang="en-NZ" sz="1200">
                  <a:solidFill>
                    <a:schemeClr val="accent5"/>
                  </a:solidFill>
                </a:endParaRPr>
              </a:p>
            </p:txBody>
          </p:sp>
          <p:sp>
            <p:nvSpPr>
              <p:cNvPr id="50" name="Freeform 76">
                <a:extLst>
                  <a:ext uri="{FF2B5EF4-FFF2-40B4-BE49-F238E27FC236}">
                    <a16:creationId xmlns:a16="http://schemas.microsoft.com/office/drawing/2014/main" id="{0C3E465A-EAD5-DC1A-A3A2-5FBB9F6950F4}"/>
                  </a:ext>
                </a:extLst>
              </p:cNvPr>
              <p:cNvSpPr>
                <a:spLocks/>
              </p:cNvSpPr>
              <p:nvPr/>
            </p:nvSpPr>
            <p:spPr bwMode="auto">
              <a:xfrm>
                <a:off x="3373035" y="4509817"/>
                <a:ext cx="581868" cy="366362"/>
              </a:xfrm>
              <a:custGeom>
                <a:avLst/>
                <a:gdLst/>
                <a:ahLst/>
                <a:cxnLst>
                  <a:cxn ang="0">
                    <a:pos x="0" y="160"/>
                  </a:cxn>
                  <a:cxn ang="0">
                    <a:pos x="132" y="160"/>
                  </a:cxn>
                  <a:cxn ang="0">
                    <a:pos x="178" y="148"/>
                  </a:cxn>
                  <a:cxn ang="0">
                    <a:pos x="222" y="104"/>
                  </a:cxn>
                  <a:cxn ang="0">
                    <a:pos x="246" y="62"/>
                  </a:cxn>
                  <a:cxn ang="0">
                    <a:pos x="276" y="9"/>
                  </a:cxn>
                  <a:cxn ang="0">
                    <a:pos x="318" y="9"/>
                  </a:cxn>
                  <a:cxn ang="0">
                    <a:pos x="360" y="46"/>
                  </a:cxn>
                  <a:cxn ang="0">
                    <a:pos x="456" y="46"/>
                  </a:cxn>
                  <a:cxn ang="0">
                    <a:pos x="540" y="46"/>
                  </a:cxn>
                </a:cxnLst>
                <a:rect l="0" t="0" r="r" b="b"/>
                <a:pathLst>
                  <a:path w="540" h="162">
                    <a:moveTo>
                      <a:pt x="0" y="160"/>
                    </a:moveTo>
                    <a:cubicBezTo>
                      <a:pt x="51" y="161"/>
                      <a:pt x="102" y="162"/>
                      <a:pt x="132" y="160"/>
                    </a:cubicBezTo>
                    <a:cubicBezTo>
                      <a:pt x="162" y="158"/>
                      <a:pt x="163" y="157"/>
                      <a:pt x="178" y="148"/>
                    </a:cubicBezTo>
                    <a:cubicBezTo>
                      <a:pt x="193" y="139"/>
                      <a:pt x="211" y="118"/>
                      <a:pt x="222" y="104"/>
                    </a:cubicBezTo>
                    <a:cubicBezTo>
                      <a:pt x="233" y="90"/>
                      <a:pt x="237" y="78"/>
                      <a:pt x="246" y="62"/>
                    </a:cubicBezTo>
                    <a:cubicBezTo>
                      <a:pt x="255" y="46"/>
                      <a:pt x="264" y="18"/>
                      <a:pt x="276" y="9"/>
                    </a:cubicBezTo>
                    <a:cubicBezTo>
                      <a:pt x="288" y="0"/>
                      <a:pt x="304" y="3"/>
                      <a:pt x="318" y="9"/>
                    </a:cubicBezTo>
                    <a:cubicBezTo>
                      <a:pt x="332" y="15"/>
                      <a:pt x="337" y="40"/>
                      <a:pt x="360" y="46"/>
                    </a:cubicBezTo>
                    <a:cubicBezTo>
                      <a:pt x="383" y="52"/>
                      <a:pt x="426" y="46"/>
                      <a:pt x="456" y="46"/>
                    </a:cubicBezTo>
                    <a:cubicBezTo>
                      <a:pt x="486" y="46"/>
                      <a:pt x="513" y="46"/>
                      <a:pt x="540" y="46"/>
                    </a:cubicBezTo>
                  </a:path>
                </a:pathLst>
              </a:custGeom>
              <a:ln w="19050" cmpd="sng">
                <a:solidFill>
                  <a:schemeClr val="tx2"/>
                </a:solidFill>
                <a:headEnd/>
                <a:tailEnd/>
              </a:ln>
            </p:spPr>
            <p:style>
              <a:lnRef idx="3">
                <a:schemeClr val="accent1"/>
              </a:lnRef>
              <a:fillRef idx="0">
                <a:schemeClr val="accent1"/>
              </a:fillRef>
              <a:effectRef idx="2">
                <a:schemeClr val="accent1"/>
              </a:effectRef>
              <a:fontRef idx="minor">
                <a:schemeClr val="tx1"/>
              </a:fontRef>
            </p:style>
            <p:txBody>
              <a:bodyPr wrap="square" lIns="91392" tIns="45695" rIns="91392" bIns="45695">
                <a:spAutoFit/>
              </a:bodyPr>
              <a:lstStyle/>
              <a:p>
                <a:endParaRPr lang="en-NZ" sz="1200">
                  <a:solidFill>
                    <a:schemeClr val="accent5"/>
                  </a:solidFill>
                </a:endParaRPr>
              </a:p>
            </p:txBody>
          </p:sp>
          <p:sp>
            <p:nvSpPr>
              <p:cNvPr id="51" name="Freeform 42">
                <a:extLst>
                  <a:ext uri="{FF2B5EF4-FFF2-40B4-BE49-F238E27FC236}">
                    <a16:creationId xmlns:a16="http://schemas.microsoft.com/office/drawing/2014/main" id="{86882C2C-E9B5-BC3C-444A-AA5ADD9EAA88}"/>
                  </a:ext>
                </a:extLst>
              </p:cNvPr>
              <p:cNvSpPr>
                <a:spLocks/>
              </p:cNvSpPr>
              <p:nvPr/>
            </p:nvSpPr>
            <p:spPr bwMode="auto">
              <a:xfrm flipH="1">
                <a:off x="4622731" y="4495884"/>
                <a:ext cx="203981" cy="366362"/>
              </a:xfrm>
              <a:custGeom>
                <a:avLst/>
                <a:gdLst/>
                <a:ahLst/>
                <a:cxnLst>
                  <a:cxn ang="0">
                    <a:pos x="0" y="110"/>
                  </a:cxn>
                  <a:cxn ang="0">
                    <a:pos x="103" y="110"/>
                  </a:cxn>
                  <a:cxn ang="0">
                    <a:pos x="134" y="102"/>
                  </a:cxn>
                  <a:cxn ang="0">
                    <a:pos x="159" y="77"/>
                  </a:cxn>
                  <a:cxn ang="0">
                    <a:pos x="194" y="42"/>
                  </a:cxn>
                  <a:cxn ang="0">
                    <a:pos x="232" y="20"/>
                  </a:cxn>
                  <a:cxn ang="0">
                    <a:pos x="295" y="3"/>
                  </a:cxn>
                  <a:cxn ang="0">
                    <a:pos x="469" y="3"/>
                  </a:cxn>
                </a:cxnLst>
                <a:rect l="0" t="0" r="r" b="b"/>
                <a:pathLst>
                  <a:path w="469" h="111">
                    <a:moveTo>
                      <a:pt x="0" y="110"/>
                    </a:moveTo>
                    <a:cubicBezTo>
                      <a:pt x="40" y="110"/>
                      <a:pt x="81" y="111"/>
                      <a:pt x="103" y="110"/>
                    </a:cubicBezTo>
                    <a:cubicBezTo>
                      <a:pt x="125" y="109"/>
                      <a:pt x="125" y="107"/>
                      <a:pt x="134" y="102"/>
                    </a:cubicBezTo>
                    <a:cubicBezTo>
                      <a:pt x="143" y="97"/>
                      <a:pt x="149" y="87"/>
                      <a:pt x="159" y="77"/>
                    </a:cubicBezTo>
                    <a:cubicBezTo>
                      <a:pt x="169" y="67"/>
                      <a:pt x="182" y="51"/>
                      <a:pt x="194" y="42"/>
                    </a:cubicBezTo>
                    <a:cubicBezTo>
                      <a:pt x="206" y="33"/>
                      <a:pt x="215" y="26"/>
                      <a:pt x="232" y="20"/>
                    </a:cubicBezTo>
                    <a:cubicBezTo>
                      <a:pt x="249" y="14"/>
                      <a:pt x="256" y="6"/>
                      <a:pt x="295" y="3"/>
                    </a:cubicBezTo>
                    <a:cubicBezTo>
                      <a:pt x="334" y="0"/>
                      <a:pt x="401" y="1"/>
                      <a:pt x="469" y="3"/>
                    </a:cubicBezTo>
                  </a:path>
                </a:pathLst>
              </a:custGeom>
              <a:ln w="19050" cmpd="sng">
                <a:solidFill>
                  <a:schemeClr val="tx1"/>
                </a:solidFill>
                <a:headEnd/>
                <a:tailEnd/>
              </a:ln>
            </p:spPr>
            <p:style>
              <a:lnRef idx="3">
                <a:schemeClr val="accent1"/>
              </a:lnRef>
              <a:fillRef idx="0">
                <a:schemeClr val="accent1"/>
              </a:fillRef>
              <a:effectRef idx="2">
                <a:schemeClr val="accent1"/>
              </a:effectRef>
              <a:fontRef idx="minor">
                <a:schemeClr val="tx1"/>
              </a:fontRef>
            </p:style>
            <p:txBody>
              <a:bodyPr wrap="square" lIns="91392" tIns="45695" rIns="91392" bIns="45695">
                <a:spAutoFit/>
              </a:bodyPr>
              <a:lstStyle/>
              <a:p>
                <a:endParaRPr lang="en-NZ" sz="1200">
                  <a:solidFill>
                    <a:schemeClr val="accent5"/>
                  </a:solidFill>
                </a:endParaRPr>
              </a:p>
            </p:txBody>
          </p:sp>
          <p:sp>
            <p:nvSpPr>
              <p:cNvPr id="52" name="Freeform 78">
                <a:extLst>
                  <a:ext uri="{FF2B5EF4-FFF2-40B4-BE49-F238E27FC236}">
                    <a16:creationId xmlns:a16="http://schemas.microsoft.com/office/drawing/2014/main" id="{ACAB1895-286B-1DE5-3F7A-6F24EE092BF3}"/>
                  </a:ext>
                </a:extLst>
              </p:cNvPr>
              <p:cNvSpPr>
                <a:spLocks/>
              </p:cNvSpPr>
              <p:nvPr/>
            </p:nvSpPr>
            <p:spPr bwMode="auto">
              <a:xfrm rot="10800000" flipH="1">
                <a:off x="2309922" y="5128567"/>
                <a:ext cx="581868" cy="366362"/>
              </a:xfrm>
              <a:custGeom>
                <a:avLst/>
                <a:gdLst/>
                <a:ahLst/>
                <a:cxnLst>
                  <a:cxn ang="0">
                    <a:pos x="0" y="160"/>
                  </a:cxn>
                  <a:cxn ang="0">
                    <a:pos x="132" y="160"/>
                  </a:cxn>
                  <a:cxn ang="0">
                    <a:pos x="178" y="148"/>
                  </a:cxn>
                  <a:cxn ang="0">
                    <a:pos x="222" y="104"/>
                  </a:cxn>
                  <a:cxn ang="0">
                    <a:pos x="246" y="62"/>
                  </a:cxn>
                  <a:cxn ang="0">
                    <a:pos x="276" y="9"/>
                  </a:cxn>
                  <a:cxn ang="0">
                    <a:pos x="318" y="9"/>
                  </a:cxn>
                  <a:cxn ang="0">
                    <a:pos x="360" y="46"/>
                  </a:cxn>
                  <a:cxn ang="0">
                    <a:pos x="456" y="46"/>
                  </a:cxn>
                  <a:cxn ang="0">
                    <a:pos x="540" y="46"/>
                  </a:cxn>
                </a:cxnLst>
                <a:rect l="0" t="0" r="r" b="b"/>
                <a:pathLst>
                  <a:path w="540" h="162">
                    <a:moveTo>
                      <a:pt x="0" y="160"/>
                    </a:moveTo>
                    <a:cubicBezTo>
                      <a:pt x="51" y="161"/>
                      <a:pt x="102" y="162"/>
                      <a:pt x="132" y="160"/>
                    </a:cubicBezTo>
                    <a:cubicBezTo>
                      <a:pt x="162" y="158"/>
                      <a:pt x="163" y="157"/>
                      <a:pt x="178" y="148"/>
                    </a:cubicBezTo>
                    <a:cubicBezTo>
                      <a:pt x="193" y="139"/>
                      <a:pt x="211" y="118"/>
                      <a:pt x="222" y="104"/>
                    </a:cubicBezTo>
                    <a:cubicBezTo>
                      <a:pt x="233" y="90"/>
                      <a:pt x="237" y="78"/>
                      <a:pt x="246" y="62"/>
                    </a:cubicBezTo>
                    <a:cubicBezTo>
                      <a:pt x="255" y="46"/>
                      <a:pt x="264" y="18"/>
                      <a:pt x="276" y="9"/>
                    </a:cubicBezTo>
                    <a:cubicBezTo>
                      <a:pt x="288" y="0"/>
                      <a:pt x="304" y="3"/>
                      <a:pt x="318" y="9"/>
                    </a:cubicBezTo>
                    <a:cubicBezTo>
                      <a:pt x="332" y="15"/>
                      <a:pt x="337" y="40"/>
                      <a:pt x="360" y="46"/>
                    </a:cubicBezTo>
                    <a:cubicBezTo>
                      <a:pt x="383" y="52"/>
                      <a:pt x="426" y="46"/>
                      <a:pt x="456" y="46"/>
                    </a:cubicBezTo>
                    <a:cubicBezTo>
                      <a:pt x="486" y="46"/>
                      <a:pt x="513" y="46"/>
                      <a:pt x="540" y="46"/>
                    </a:cubicBezTo>
                  </a:path>
                </a:pathLst>
              </a:custGeom>
              <a:ln w="19050" cmpd="sng">
                <a:solidFill>
                  <a:schemeClr val="tx2"/>
                </a:solidFill>
                <a:headEnd/>
                <a:tailEnd/>
              </a:ln>
            </p:spPr>
            <p:style>
              <a:lnRef idx="3">
                <a:schemeClr val="accent1"/>
              </a:lnRef>
              <a:fillRef idx="0">
                <a:schemeClr val="accent1"/>
              </a:fillRef>
              <a:effectRef idx="2">
                <a:schemeClr val="accent1"/>
              </a:effectRef>
              <a:fontRef idx="minor">
                <a:schemeClr val="tx1"/>
              </a:fontRef>
            </p:style>
            <p:txBody>
              <a:bodyPr wrap="square" lIns="91392" tIns="45695" rIns="91392" bIns="45695">
                <a:spAutoFit/>
              </a:bodyPr>
              <a:lstStyle/>
              <a:p>
                <a:endParaRPr lang="en-NZ" sz="1200">
                  <a:solidFill>
                    <a:schemeClr val="accent5"/>
                  </a:solidFill>
                </a:endParaRPr>
              </a:p>
            </p:txBody>
          </p:sp>
          <p:sp>
            <p:nvSpPr>
              <p:cNvPr id="53" name="Freeform 42">
                <a:extLst>
                  <a:ext uri="{FF2B5EF4-FFF2-40B4-BE49-F238E27FC236}">
                    <a16:creationId xmlns:a16="http://schemas.microsoft.com/office/drawing/2014/main" id="{894002E4-B95C-3BBB-C3F5-7335F5790701}"/>
                  </a:ext>
                </a:extLst>
              </p:cNvPr>
              <p:cNvSpPr>
                <a:spLocks/>
              </p:cNvSpPr>
              <p:nvPr/>
            </p:nvSpPr>
            <p:spPr bwMode="auto">
              <a:xfrm>
                <a:off x="3572494" y="5105484"/>
                <a:ext cx="203981" cy="366362"/>
              </a:xfrm>
              <a:custGeom>
                <a:avLst/>
                <a:gdLst/>
                <a:ahLst/>
                <a:cxnLst>
                  <a:cxn ang="0">
                    <a:pos x="0" y="110"/>
                  </a:cxn>
                  <a:cxn ang="0">
                    <a:pos x="103" y="110"/>
                  </a:cxn>
                  <a:cxn ang="0">
                    <a:pos x="134" y="102"/>
                  </a:cxn>
                  <a:cxn ang="0">
                    <a:pos x="159" y="77"/>
                  </a:cxn>
                  <a:cxn ang="0">
                    <a:pos x="194" y="42"/>
                  </a:cxn>
                  <a:cxn ang="0">
                    <a:pos x="232" y="20"/>
                  </a:cxn>
                  <a:cxn ang="0">
                    <a:pos x="295" y="3"/>
                  </a:cxn>
                  <a:cxn ang="0">
                    <a:pos x="469" y="3"/>
                  </a:cxn>
                </a:cxnLst>
                <a:rect l="0" t="0" r="r" b="b"/>
                <a:pathLst>
                  <a:path w="469" h="111">
                    <a:moveTo>
                      <a:pt x="0" y="110"/>
                    </a:moveTo>
                    <a:cubicBezTo>
                      <a:pt x="40" y="110"/>
                      <a:pt x="81" y="111"/>
                      <a:pt x="103" y="110"/>
                    </a:cubicBezTo>
                    <a:cubicBezTo>
                      <a:pt x="125" y="109"/>
                      <a:pt x="125" y="107"/>
                      <a:pt x="134" y="102"/>
                    </a:cubicBezTo>
                    <a:cubicBezTo>
                      <a:pt x="143" y="97"/>
                      <a:pt x="149" y="87"/>
                      <a:pt x="159" y="77"/>
                    </a:cubicBezTo>
                    <a:cubicBezTo>
                      <a:pt x="169" y="67"/>
                      <a:pt x="182" y="51"/>
                      <a:pt x="194" y="42"/>
                    </a:cubicBezTo>
                    <a:cubicBezTo>
                      <a:pt x="206" y="33"/>
                      <a:pt x="215" y="26"/>
                      <a:pt x="232" y="20"/>
                    </a:cubicBezTo>
                    <a:cubicBezTo>
                      <a:pt x="249" y="14"/>
                      <a:pt x="256" y="6"/>
                      <a:pt x="295" y="3"/>
                    </a:cubicBezTo>
                    <a:cubicBezTo>
                      <a:pt x="334" y="0"/>
                      <a:pt x="401" y="1"/>
                      <a:pt x="469" y="3"/>
                    </a:cubicBezTo>
                  </a:path>
                </a:pathLst>
              </a:custGeom>
              <a:ln w="19050" cmpd="sng">
                <a:solidFill>
                  <a:schemeClr val="tx1"/>
                </a:solidFill>
                <a:headEnd/>
                <a:tailEnd/>
              </a:ln>
            </p:spPr>
            <p:style>
              <a:lnRef idx="3">
                <a:schemeClr val="accent1"/>
              </a:lnRef>
              <a:fillRef idx="0">
                <a:schemeClr val="accent1"/>
              </a:fillRef>
              <a:effectRef idx="2">
                <a:schemeClr val="accent1"/>
              </a:effectRef>
              <a:fontRef idx="minor">
                <a:schemeClr val="tx1"/>
              </a:fontRef>
            </p:style>
            <p:txBody>
              <a:bodyPr wrap="square" lIns="91392" tIns="45695" rIns="91392" bIns="45695">
                <a:spAutoFit/>
              </a:bodyPr>
              <a:lstStyle/>
              <a:p>
                <a:endParaRPr lang="en-NZ" sz="1200">
                  <a:solidFill>
                    <a:schemeClr val="accent5"/>
                  </a:solidFill>
                </a:endParaRPr>
              </a:p>
            </p:txBody>
          </p:sp>
          <p:sp>
            <p:nvSpPr>
              <p:cNvPr id="54" name="Freeform 42">
                <a:extLst>
                  <a:ext uri="{FF2B5EF4-FFF2-40B4-BE49-F238E27FC236}">
                    <a16:creationId xmlns:a16="http://schemas.microsoft.com/office/drawing/2014/main" id="{D5947C78-7D15-033F-BBAC-DC3850A5FF84}"/>
                  </a:ext>
                </a:extLst>
              </p:cNvPr>
              <p:cNvSpPr>
                <a:spLocks/>
              </p:cNvSpPr>
              <p:nvPr/>
            </p:nvSpPr>
            <p:spPr bwMode="auto">
              <a:xfrm>
                <a:off x="4616352" y="5105484"/>
                <a:ext cx="203981" cy="366362"/>
              </a:xfrm>
              <a:custGeom>
                <a:avLst/>
                <a:gdLst/>
                <a:ahLst/>
                <a:cxnLst>
                  <a:cxn ang="0">
                    <a:pos x="0" y="110"/>
                  </a:cxn>
                  <a:cxn ang="0">
                    <a:pos x="103" y="110"/>
                  </a:cxn>
                  <a:cxn ang="0">
                    <a:pos x="134" y="102"/>
                  </a:cxn>
                  <a:cxn ang="0">
                    <a:pos x="159" y="77"/>
                  </a:cxn>
                  <a:cxn ang="0">
                    <a:pos x="194" y="42"/>
                  </a:cxn>
                  <a:cxn ang="0">
                    <a:pos x="232" y="20"/>
                  </a:cxn>
                  <a:cxn ang="0">
                    <a:pos x="295" y="3"/>
                  </a:cxn>
                  <a:cxn ang="0">
                    <a:pos x="469" y="3"/>
                  </a:cxn>
                </a:cxnLst>
                <a:rect l="0" t="0" r="r" b="b"/>
                <a:pathLst>
                  <a:path w="469" h="111">
                    <a:moveTo>
                      <a:pt x="0" y="110"/>
                    </a:moveTo>
                    <a:cubicBezTo>
                      <a:pt x="40" y="110"/>
                      <a:pt x="81" y="111"/>
                      <a:pt x="103" y="110"/>
                    </a:cubicBezTo>
                    <a:cubicBezTo>
                      <a:pt x="125" y="109"/>
                      <a:pt x="125" y="107"/>
                      <a:pt x="134" y="102"/>
                    </a:cubicBezTo>
                    <a:cubicBezTo>
                      <a:pt x="143" y="97"/>
                      <a:pt x="149" y="87"/>
                      <a:pt x="159" y="77"/>
                    </a:cubicBezTo>
                    <a:cubicBezTo>
                      <a:pt x="169" y="67"/>
                      <a:pt x="182" y="51"/>
                      <a:pt x="194" y="42"/>
                    </a:cubicBezTo>
                    <a:cubicBezTo>
                      <a:pt x="206" y="33"/>
                      <a:pt x="215" y="26"/>
                      <a:pt x="232" y="20"/>
                    </a:cubicBezTo>
                    <a:cubicBezTo>
                      <a:pt x="249" y="14"/>
                      <a:pt x="256" y="6"/>
                      <a:pt x="295" y="3"/>
                    </a:cubicBezTo>
                    <a:cubicBezTo>
                      <a:pt x="334" y="0"/>
                      <a:pt x="401" y="1"/>
                      <a:pt x="469" y="3"/>
                    </a:cubicBezTo>
                  </a:path>
                </a:pathLst>
              </a:custGeom>
              <a:ln w="19050" cmpd="sng">
                <a:solidFill>
                  <a:schemeClr val="tx1"/>
                </a:solidFill>
                <a:headEnd/>
                <a:tailEnd/>
              </a:ln>
            </p:spPr>
            <p:style>
              <a:lnRef idx="3">
                <a:schemeClr val="accent1"/>
              </a:lnRef>
              <a:fillRef idx="0">
                <a:schemeClr val="accent1"/>
              </a:fillRef>
              <a:effectRef idx="2">
                <a:schemeClr val="accent1"/>
              </a:effectRef>
              <a:fontRef idx="minor">
                <a:schemeClr val="tx1"/>
              </a:fontRef>
            </p:style>
            <p:txBody>
              <a:bodyPr wrap="square" lIns="91392" tIns="45695" rIns="91392" bIns="45695">
                <a:spAutoFit/>
              </a:bodyPr>
              <a:lstStyle/>
              <a:p>
                <a:endParaRPr lang="en-NZ" sz="1200">
                  <a:solidFill>
                    <a:schemeClr val="accent5"/>
                  </a:solidFill>
                </a:endParaRPr>
              </a:p>
            </p:txBody>
          </p:sp>
          <p:sp>
            <p:nvSpPr>
              <p:cNvPr id="55" name="TextBox 54">
                <a:extLst>
                  <a:ext uri="{FF2B5EF4-FFF2-40B4-BE49-F238E27FC236}">
                    <a16:creationId xmlns:a16="http://schemas.microsoft.com/office/drawing/2014/main" id="{41965C89-D62E-7B4B-7DB1-3B31D0C7943A}"/>
                  </a:ext>
                </a:extLst>
              </p:cNvPr>
              <p:cNvSpPr txBox="1"/>
              <p:nvPr/>
            </p:nvSpPr>
            <p:spPr>
              <a:xfrm>
                <a:off x="4243546" y="5733926"/>
                <a:ext cx="999613" cy="417661"/>
              </a:xfrm>
              <a:prstGeom prst="rect">
                <a:avLst/>
              </a:prstGeom>
              <a:noFill/>
            </p:spPr>
            <p:txBody>
              <a:bodyPr wrap="square" rtlCol="0">
                <a:spAutoFit/>
              </a:bodyPr>
              <a:lstStyle/>
              <a:p>
                <a:pPr algn="ctr">
                  <a:lnSpc>
                    <a:spcPts val="1900"/>
                  </a:lnSpc>
                </a:pPr>
                <a:r>
                  <a:rPr lang="en-US" sz="1200" b="1" cap="all" dirty="0">
                    <a:solidFill>
                      <a:schemeClr val="accent5"/>
                    </a:solidFill>
                    <a:cs typeface="Arial Narrow"/>
                  </a:rPr>
                  <a:t>NO MODEL</a:t>
                </a:r>
                <a:endParaRPr lang="en-US" sz="1200" dirty="0">
                  <a:solidFill>
                    <a:schemeClr val="accent5"/>
                  </a:solidFill>
                  <a:cs typeface="Arial Narrow"/>
                </a:endParaRPr>
              </a:p>
            </p:txBody>
          </p:sp>
          <p:sp>
            <p:nvSpPr>
              <p:cNvPr id="56" name="Freeform 83">
                <a:extLst>
                  <a:ext uri="{FF2B5EF4-FFF2-40B4-BE49-F238E27FC236}">
                    <a16:creationId xmlns:a16="http://schemas.microsoft.com/office/drawing/2014/main" id="{EC5D5BF6-FAFD-58FF-16FD-AFD8A1C42274}"/>
                  </a:ext>
                </a:extLst>
              </p:cNvPr>
              <p:cNvSpPr>
                <a:spLocks/>
              </p:cNvSpPr>
              <p:nvPr/>
            </p:nvSpPr>
            <p:spPr bwMode="auto">
              <a:xfrm rot="10800000" flipH="1">
                <a:off x="3383276" y="5721779"/>
                <a:ext cx="581868" cy="366362"/>
              </a:xfrm>
              <a:custGeom>
                <a:avLst/>
                <a:gdLst/>
                <a:ahLst/>
                <a:cxnLst>
                  <a:cxn ang="0">
                    <a:pos x="0" y="160"/>
                  </a:cxn>
                  <a:cxn ang="0">
                    <a:pos x="132" y="160"/>
                  </a:cxn>
                  <a:cxn ang="0">
                    <a:pos x="178" y="148"/>
                  </a:cxn>
                  <a:cxn ang="0">
                    <a:pos x="222" y="104"/>
                  </a:cxn>
                  <a:cxn ang="0">
                    <a:pos x="246" y="62"/>
                  </a:cxn>
                  <a:cxn ang="0">
                    <a:pos x="276" y="9"/>
                  </a:cxn>
                  <a:cxn ang="0">
                    <a:pos x="318" y="9"/>
                  </a:cxn>
                  <a:cxn ang="0">
                    <a:pos x="360" y="46"/>
                  </a:cxn>
                  <a:cxn ang="0">
                    <a:pos x="456" y="46"/>
                  </a:cxn>
                  <a:cxn ang="0">
                    <a:pos x="540" y="46"/>
                  </a:cxn>
                </a:cxnLst>
                <a:rect l="0" t="0" r="r" b="b"/>
                <a:pathLst>
                  <a:path w="540" h="162">
                    <a:moveTo>
                      <a:pt x="0" y="160"/>
                    </a:moveTo>
                    <a:cubicBezTo>
                      <a:pt x="51" y="161"/>
                      <a:pt x="102" y="162"/>
                      <a:pt x="132" y="160"/>
                    </a:cubicBezTo>
                    <a:cubicBezTo>
                      <a:pt x="162" y="158"/>
                      <a:pt x="163" y="157"/>
                      <a:pt x="178" y="148"/>
                    </a:cubicBezTo>
                    <a:cubicBezTo>
                      <a:pt x="193" y="139"/>
                      <a:pt x="211" y="118"/>
                      <a:pt x="222" y="104"/>
                    </a:cubicBezTo>
                    <a:cubicBezTo>
                      <a:pt x="233" y="90"/>
                      <a:pt x="237" y="78"/>
                      <a:pt x="246" y="62"/>
                    </a:cubicBezTo>
                    <a:cubicBezTo>
                      <a:pt x="255" y="46"/>
                      <a:pt x="264" y="18"/>
                      <a:pt x="276" y="9"/>
                    </a:cubicBezTo>
                    <a:cubicBezTo>
                      <a:pt x="288" y="0"/>
                      <a:pt x="304" y="3"/>
                      <a:pt x="318" y="9"/>
                    </a:cubicBezTo>
                    <a:cubicBezTo>
                      <a:pt x="332" y="15"/>
                      <a:pt x="337" y="40"/>
                      <a:pt x="360" y="46"/>
                    </a:cubicBezTo>
                    <a:cubicBezTo>
                      <a:pt x="383" y="52"/>
                      <a:pt x="426" y="46"/>
                      <a:pt x="456" y="46"/>
                    </a:cubicBezTo>
                    <a:cubicBezTo>
                      <a:pt x="486" y="46"/>
                      <a:pt x="513" y="46"/>
                      <a:pt x="540" y="46"/>
                    </a:cubicBezTo>
                  </a:path>
                </a:pathLst>
              </a:custGeom>
              <a:ln w="19050" cmpd="sng">
                <a:solidFill>
                  <a:schemeClr val="tx2"/>
                </a:solidFill>
                <a:headEnd/>
                <a:tailEnd/>
              </a:ln>
            </p:spPr>
            <p:style>
              <a:lnRef idx="3">
                <a:schemeClr val="accent1"/>
              </a:lnRef>
              <a:fillRef idx="0">
                <a:schemeClr val="accent1"/>
              </a:fillRef>
              <a:effectRef idx="2">
                <a:schemeClr val="accent1"/>
              </a:effectRef>
              <a:fontRef idx="minor">
                <a:schemeClr val="tx1"/>
              </a:fontRef>
            </p:style>
            <p:txBody>
              <a:bodyPr wrap="square" lIns="91392" tIns="45695" rIns="91392" bIns="45695">
                <a:spAutoFit/>
              </a:bodyPr>
              <a:lstStyle/>
              <a:p>
                <a:endParaRPr lang="en-NZ" sz="1200">
                  <a:solidFill>
                    <a:schemeClr val="accent5"/>
                  </a:solidFill>
                </a:endParaRPr>
              </a:p>
            </p:txBody>
          </p:sp>
          <p:sp>
            <p:nvSpPr>
              <p:cNvPr id="57" name="Freeform 42">
                <a:extLst>
                  <a:ext uri="{FF2B5EF4-FFF2-40B4-BE49-F238E27FC236}">
                    <a16:creationId xmlns:a16="http://schemas.microsoft.com/office/drawing/2014/main" id="{9D846EBF-9EAC-40D0-5915-D75920B579DE}"/>
                  </a:ext>
                </a:extLst>
              </p:cNvPr>
              <p:cNvSpPr>
                <a:spLocks/>
              </p:cNvSpPr>
              <p:nvPr/>
            </p:nvSpPr>
            <p:spPr bwMode="auto">
              <a:xfrm>
                <a:off x="2482752" y="5706890"/>
                <a:ext cx="203981" cy="366362"/>
              </a:xfrm>
              <a:custGeom>
                <a:avLst/>
                <a:gdLst/>
                <a:ahLst/>
                <a:cxnLst>
                  <a:cxn ang="0">
                    <a:pos x="0" y="110"/>
                  </a:cxn>
                  <a:cxn ang="0">
                    <a:pos x="103" y="110"/>
                  </a:cxn>
                  <a:cxn ang="0">
                    <a:pos x="134" y="102"/>
                  </a:cxn>
                  <a:cxn ang="0">
                    <a:pos x="159" y="77"/>
                  </a:cxn>
                  <a:cxn ang="0">
                    <a:pos x="194" y="42"/>
                  </a:cxn>
                  <a:cxn ang="0">
                    <a:pos x="232" y="20"/>
                  </a:cxn>
                  <a:cxn ang="0">
                    <a:pos x="295" y="3"/>
                  </a:cxn>
                  <a:cxn ang="0">
                    <a:pos x="469" y="3"/>
                  </a:cxn>
                </a:cxnLst>
                <a:rect l="0" t="0" r="r" b="b"/>
                <a:pathLst>
                  <a:path w="469" h="111">
                    <a:moveTo>
                      <a:pt x="0" y="110"/>
                    </a:moveTo>
                    <a:cubicBezTo>
                      <a:pt x="40" y="110"/>
                      <a:pt x="81" y="111"/>
                      <a:pt x="103" y="110"/>
                    </a:cubicBezTo>
                    <a:cubicBezTo>
                      <a:pt x="125" y="109"/>
                      <a:pt x="125" y="107"/>
                      <a:pt x="134" y="102"/>
                    </a:cubicBezTo>
                    <a:cubicBezTo>
                      <a:pt x="143" y="97"/>
                      <a:pt x="149" y="87"/>
                      <a:pt x="159" y="77"/>
                    </a:cubicBezTo>
                    <a:cubicBezTo>
                      <a:pt x="169" y="67"/>
                      <a:pt x="182" y="51"/>
                      <a:pt x="194" y="42"/>
                    </a:cubicBezTo>
                    <a:cubicBezTo>
                      <a:pt x="206" y="33"/>
                      <a:pt x="215" y="26"/>
                      <a:pt x="232" y="20"/>
                    </a:cubicBezTo>
                    <a:cubicBezTo>
                      <a:pt x="249" y="14"/>
                      <a:pt x="256" y="6"/>
                      <a:pt x="295" y="3"/>
                    </a:cubicBezTo>
                    <a:cubicBezTo>
                      <a:pt x="334" y="0"/>
                      <a:pt x="401" y="1"/>
                      <a:pt x="469" y="3"/>
                    </a:cubicBezTo>
                  </a:path>
                </a:pathLst>
              </a:custGeom>
              <a:ln w="19050" cmpd="sng">
                <a:solidFill>
                  <a:schemeClr val="tx1"/>
                </a:solidFill>
                <a:headEnd/>
                <a:tailEnd/>
              </a:ln>
            </p:spPr>
            <p:style>
              <a:lnRef idx="3">
                <a:schemeClr val="accent1"/>
              </a:lnRef>
              <a:fillRef idx="0">
                <a:schemeClr val="accent1"/>
              </a:fillRef>
              <a:effectRef idx="2">
                <a:schemeClr val="accent1"/>
              </a:effectRef>
              <a:fontRef idx="minor">
                <a:schemeClr val="tx1"/>
              </a:fontRef>
            </p:style>
            <p:txBody>
              <a:bodyPr wrap="square" lIns="91392" tIns="45695" rIns="91392" bIns="45695">
                <a:spAutoFit/>
              </a:bodyPr>
              <a:lstStyle/>
              <a:p>
                <a:endParaRPr lang="en-NZ" sz="1200">
                  <a:solidFill>
                    <a:schemeClr val="accent5"/>
                  </a:solidFill>
                </a:endParaRPr>
              </a:p>
            </p:txBody>
          </p:sp>
        </p:grpSp>
        <p:sp>
          <p:nvSpPr>
            <p:cNvPr id="11" name="Rectangle 2">
              <a:extLst>
                <a:ext uri="{FF2B5EF4-FFF2-40B4-BE49-F238E27FC236}">
                  <a16:creationId xmlns:a16="http://schemas.microsoft.com/office/drawing/2014/main" id="{9ED852FD-6C1F-AA56-4D65-3AC25B89EA7B}"/>
                </a:ext>
              </a:extLst>
            </p:cNvPr>
            <p:cNvSpPr txBox="1">
              <a:spLocks noChangeArrowheads="1"/>
            </p:cNvSpPr>
            <p:nvPr/>
          </p:nvSpPr>
          <p:spPr bwMode="auto">
            <a:xfrm>
              <a:off x="7925829" y="2439302"/>
              <a:ext cx="3548839" cy="68579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3000"/>
                </a:lnSpc>
                <a:spcBef>
                  <a:spcPct val="0"/>
                </a:spcBef>
                <a:spcAft>
                  <a:spcPct val="0"/>
                </a:spcAft>
                <a:defRPr sz="3000">
                  <a:solidFill>
                    <a:schemeClr val="accent1"/>
                  </a:solidFill>
                  <a:latin typeface="Arial"/>
                  <a:ea typeface="+mj-ea"/>
                  <a:cs typeface="Arial"/>
                </a:defRPr>
              </a:lvl1pPr>
              <a:lvl2pPr algn="l" rtl="0" eaLnBrk="1" fontAlgn="base" hangingPunct="1">
                <a:lnSpc>
                  <a:spcPts val="3000"/>
                </a:lnSpc>
                <a:spcBef>
                  <a:spcPct val="0"/>
                </a:spcBef>
                <a:spcAft>
                  <a:spcPct val="0"/>
                </a:spcAft>
                <a:defRPr sz="2800">
                  <a:solidFill>
                    <a:srgbClr val="CC0000"/>
                  </a:solidFill>
                  <a:latin typeface="Arial Narrow" charset="0"/>
                  <a:ea typeface="ＭＳ Ｐゴシック" charset="-128"/>
                  <a:cs typeface="ＭＳ Ｐゴシック" charset="-128"/>
                </a:defRPr>
              </a:lvl2pPr>
              <a:lvl3pPr algn="l" rtl="0" eaLnBrk="1" fontAlgn="base" hangingPunct="1">
                <a:lnSpc>
                  <a:spcPts val="3000"/>
                </a:lnSpc>
                <a:spcBef>
                  <a:spcPct val="0"/>
                </a:spcBef>
                <a:spcAft>
                  <a:spcPct val="0"/>
                </a:spcAft>
                <a:defRPr sz="2800">
                  <a:solidFill>
                    <a:srgbClr val="CC0000"/>
                  </a:solidFill>
                  <a:latin typeface="Arial Narrow" charset="0"/>
                  <a:ea typeface="ＭＳ Ｐゴシック" charset="-128"/>
                  <a:cs typeface="ＭＳ Ｐゴシック" charset="-128"/>
                </a:defRPr>
              </a:lvl3pPr>
              <a:lvl4pPr algn="l" rtl="0" eaLnBrk="1" fontAlgn="base" hangingPunct="1">
                <a:lnSpc>
                  <a:spcPts val="3000"/>
                </a:lnSpc>
                <a:spcBef>
                  <a:spcPct val="0"/>
                </a:spcBef>
                <a:spcAft>
                  <a:spcPct val="0"/>
                </a:spcAft>
                <a:defRPr sz="2800">
                  <a:solidFill>
                    <a:srgbClr val="CC0000"/>
                  </a:solidFill>
                  <a:latin typeface="Arial Narrow" charset="0"/>
                  <a:ea typeface="ＭＳ Ｐゴシック" charset="-128"/>
                  <a:cs typeface="ＭＳ Ｐゴシック" charset="-128"/>
                </a:defRPr>
              </a:lvl4pPr>
              <a:lvl5pPr algn="l" rtl="0" eaLnBrk="1" fontAlgn="base" hangingPunct="1">
                <a:lnSpc>
                  <a:spcPts val="3000"/>
                </a:lnSpc>
                <a:spcBef>
                  <a:spcPct val="0"/>
                </a:spcBef>
                <a:spcAft>
                  <a:spcPct val="0"/>
                </a:spcAft>
                <a:defRPr sz="2800">
                  <a:solidFill>
                    <a:srgbClr val="CC0000"/>
                  </a:solidFill>
                  <a:latin typeface="Arial Narrow" charset="0"/>
                  <a:ea typeface="ＭＳ Ｐゴシック" charset="-128"/>
                  <a:cs typeface="ＭＳ Ｐゴシック" charset="-128"/>
                </a:defRPr>
              </a:lvl5pPr>
              <a:lvl6pPr marL="457200" algn="l" rtl="0" eaLnBrk="1" fontAlgn="base" hangingPunct="1">
                <a:lnSpc>
                  <a:spcPts val="3000"/>
                </a:lnSpc>
                <a:spcBef>
                  <a:spcPct val="0"/>
                </a:spcBef>
                <a:spcAft>
                  <a:spcPct val="0"/>
                </a:spcAft>
                <a:defRPr sz="2800">
                  <a:solidFill>
                    <a:srgbClr val="CC0000"/>
                  </a:solidFill>
                  <a:latin typeface="Arial Narrow" charset="0"/>
                  <a:ea typeface="ＭＳ Ｐゴシック" charset="-128"/>
                  <a:cs typeface="ＭＳ Ｐゴシック" charset="-128"/>
                </a:defRPr>
              </a:lvl6pPr>
              <a:lvl7pPr marL="914400" algn="l" rtl="0" eaLnBrk="1" fontAlgn="base" hangingPunct="1">
                <a:lnSpc>
                  <a:spcPts val="3000"/>
                </a:lnSpc>
                <a:spcBef>
                  <a:spcPct val="0"/>
                </a:spcBef>
                <a:spcAft>
                  <a:spcPct val="0"/>
                </a:spcAft>
                <a:defRPr sz="2800">
                  <a:solidFill>
                    <a:srgbClr val="CC0000"/>
                  </a:solidFill>
                  <a:latin typeface="Arial Narrow" charset="0"/>
                  <a:ea typeface="ＭＳ Ｐゴシック" charset="-128"/>
                  <a:cs typeface="ＭＳ Ｐゴシック" charset="-128"/>
                </a:defRPr>
              </a:lvl7pPr>
              <a:lvl8pPr marL="1371600" algn="l" rtl="0" eaLnBrk="1" fontAlgn="base" hangingPunct="1">
                <a:lnSpc>
                  <a:spcPts val="3000"/>
                </a:lnSpc>
                <a:spcBef>
                  <a:spcPct val="0"/>
                </a:spcBef>
                <a:spcAft>
                  <a:spcPct val="0"/>
                </a:spcAft>
                <a:defRPr sz="2800">
                  <a:solidFill>
                    <a:srgbClr val="CC0000"/>
                  </a:solidFill>
                  <a:latin typeface="Arial Narrow" charset="0"/>
                  <a:ea typeface="ＭＳ Ｐゴシック" charset="-128"/>
                  <a:cs typeface="ＭＳ Ｐゴシック" charset="-128"/>
                </a:defRPr>
              </a:lvl8pPr>
              <a:lvl9pPr marL="1828800" algn="l" rtl="0" eaLnBrk="1" fontAlgn="base" hangingPunct="1">
                <a:lnSpc>
                  <a:spcPts val="3000"/>
                </a:lnSpc>
                <a:spcBef>
                  <a:spcPct val="0"/>
                </a:spcBef>
                <a:spcAft>
                  <a:spcPct val="0"/>
                </a:spcAft>
                <a:defRPr sz="2800">
                  <a:solidFill>
                    <a:srgbClr val="CC0000"/>
                  </a:solidFill>
                  <a:latin typeface="Arial Narrow" charset="0"/>
                  <a:ea typeface="ＭＳ Ｐゴシック" charset="-128"/>
                  <a:cs typeface="ＭＳ Ｐゴシック" charset="-128"/>
                </a:defRPr>
              </a:lvl9pPr>
            </a:lstStyle>
            <a:p>
              <a:pPr algn="ctr"/>
              <a:r>
                <a:rPr lang="en-US" sz="2400" b="1" dirty="0">
                  <a:solidFill>
                    <a:schemeClr val="bg2"/>
                  </a:solidFill>
                  <a:latin typeface="+mn-lt"/>
                </a:rPr>
                <a:t>Controller Matrix</a:t>
              </a:r>
            </a:p>
          </p:txBody>
        </p:sp>
      </p:grpSp>
      <p:sp>
        <p:nvSpPr>
          <p:cNvPr id="59" name="TextBox 58">
            <a:extLst>
              <a:ext uri="{FF2B5EF4-FFF2-40B4-BE49-F238E27FC236}">
                <a16:creationId xmlns:a16="http://schemas.microsoft.com/office/drawing/2014/main" id="{7442EBA5-5FEC-A32A-FE9D-205EC96076FE}"/>
              </a:ext>
            </a:extLst>
          </p:cNvPr>
          <p:cNvSpPr txBox="1"/>
          <p:nvPr/>
        </p:nvSpPr>
        <p:spPr>
          <a:xfrm>
            <a:off x="5012003" y="1231071"/>
            <a:ext cx="3139809" cy="978729"/>
          </a:xfrm>
          <a:prstGeom prst="rect">
            <a:avLst/>
          </a:prstGeom>
          <a:noFill/>
        </p:spPr>
        <p:txBody>
          <a:bodyPr wrap="square">
            <a:spAutoFit/>
          </a:bodyPr>
          <a:lstStyle/>
          <a:p>
            <a:pPr lvl="0">
              <a:lnSpc>
                <a:spcPct val="90000"/>
              </a:lnSpc>
            </a:pPr>
            <a:r>
              <a:rPr lang="en-US" sz="2800" dirty="0">
                <a:solidFill>
                  <a:schemeClr val="tx2"/>
                </a:solidFill>
                <a:cs typeface="Arial Narrow"/>
              </a:rPr>
              <a:t>Predict the values </a:t>
            </a:r>
            <a:r>
              <a:rPr lang="en-US" sz="1800" dirty="0">
                <a:solidFill>
                  <a:schemeClr val="tx2"/>
                </a:solidFill>
                <a:cs typeface="Arial Narrow"/>
              </a:rPr>
              <a:t>of the CVs by movement of all the MVs and DVs</a:t>
            </a:r>
          </a:p>
        </p:txBody>
      </p:sp>
      <p:sp>
        <p:nvSpPr>
          <p:cNvPr id="61" name="TextBox 60">
            <a:extLst>
              <a:ext uri="{FF2B5EF4-FFF2-40B4-BE49-F238E27FC236}">
                <a16:creationId xmlns:a16="http://schemas.microsoft.com/office/drawing/2014/main" id="{3911171E-BB21-FB87-9082-0556F7ACB808}"/>
              </a:ext>
            </a:extLst>
          </p:cNvPr>
          <p:cNvSpPr txBox="1"/>
          <p:nvPr/>
        </p:nvSpPr>
        <p:spPr>
          <a:xfrm>
            <a:off x="8845893" y="1134273"/>
            <a:ext cx="3283623" cy="1283428"/>
          </a:xfrm>
          <a:prstGeom prst="rect">
            <a:avLst/>
          </a:prstGeom>
          <a:noFill/>
        </p:spPr>
        <p:txBody>
          <a:bodyPr wrap="square">
            <a:spAutoFit/>
          </a:bodyPr>
          <a:lstStyle/>
          <a:p>
            <a:pPr lvl="0">
              <a:lnSpc>
                <a:spcPct val="90000"/>
              </a:lnSpc>
            </a:pPr>
            <a:r>
              <a:rPr lang="en-US" sz="3200" dirty="0">
                <a:solidFill>
                  <a:schemeClr val="tx2"/>
                </a:solidFill>
                <a:cs typeface="Arial Narrow"/>
              </a:rPr>
              <a:t>Proactive Control </a:t>
            </a:r>
            <a:r>
              <a:rPr lang="en-US" sz="1800" dirty="0">
                <a:solidFill>
                  <a:schemeClr val="tx2"/>
                </a:solidFill>
                <a:cs typeface="Arial Narrow"/>
              </a:rPr>
              <a:t>to achieve CV setpoints, prevent them from being violated, hence reducing variability</a:t>
            </a:r>
          </a:p>
        </p:txBody>
      </p:sp>
      <p:pic>
        <p:nvPicPr>
          <p:cNvPr id="3" name="Picture 2">
            <a:extLst>
              <a:ext uri="{FF2B5EF4-FFF2-40B4-BE49-F238E27FC236}">
                <a16:creationId xmlns:a16="http://schemas.microsoft.com/office/drawing/2014/main" id="{3644F816-2BD4-8002-79E3-0C3B15A7D0F3}"/>
              </a:ext>
            </a:extLst>
          </p:cNvPr>
          <p:cNvPicPr>
            <a:picLocks noChangeAspect="1"/>
          </p:cNvPicPr>
          <p:nvPr/>
        </p:nvPicPr>
        <p:blipFill>
          <a:blip r:embed="rId4"/>
          <a:stretch>
            <a:fillRect/>
          </a:stretch>
        </p:blipFill>
        <p:spPr>
          <a:xfrm>
            <a:off x="9553609" y="-304800"/>
            <a:ext cx="2798307" cy="1871634"/>
          </a:xfrm>
          <a:prstGeom prst="rect">
            <a:avLst/>
          </a:prstGeom>
        </p:spPr>
      </p:pic>
    </p:spTree>
    <p:extLst>
      <p:ext uri="{BB962C8B-B14F-4D97-AF65-F5344CB8AC3E}">
        <p14:creationId xmlns:p14="http://schemas.microsoft.com/office/powerpoint/2010/main" val="182283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294E-6E9F-9D08-6A2D-EC77D7F20FAF}"/>
              </a:ext>
            </a:extLst>
          </p:cNvPr>
          <p:cNvSpPr>
            <a:spLocks noGrp="1"/>
          </p:cNvSpPr>
          <p:nvPr>
            <p:ph type="title"/>
          </p:nvPr>
        </p:nvSpPr>
        <p:spPr>
          <a:xfrm>
            <a:off x="150812" y="228600"/>
            <a:ext cx="9144001" cy="638175"/>
          </a:xfrm>
        </p:spPr>
        <p:txBody>
          <a:bodyPr>
            <a:normAutofit/>
          </a:bodyPr>
          <a:lstStyle/>
          <a:p>
            <a:r>
              <a:rPr lang="en-GB" sz="3200" dirty="0"/>
              <a:t>Prognosis AI – APC Suite (Operator Interface)</a:t>
            </a:r>
          </a:p>
        </p:txBody>
      </p:sp>
      <p:pic>
        <p:nvPicPr>
          <p:cNvPr id="3" name="Picture 2">
            <a:extLst>
              <a:ext uri="{FF2B5EF4-FFF2-40B4-BE49-F238E27FC236}">
                <a16:creationId xmlns:a16="http://schemas.microsoft.com/office/drawing/2014/main" id="{B6613334-9E11-BD6D-2EDD-E33449794ADA}"/>
              </a:ext>
            </a:extLst>
          </p:cNvPr>
          <p:cNvPicPr>
            <a:picLocks noChangeAspect="1"/>
          </p:cNvPicPr>
          <p:nvPr/>
        </p:nvPicPr>
        <p:blipFill>
          <a:blip r:embed="rId2"/>
          <a:stretch>
            <a:fillRect/>
          </a:stretch>
        </p:blipFill>
        <p:spPr>
          <a:xfrm>
            <a:off x="9752012" y="-275687"/>
            <a:ext cx="2798307" cy="1871634"/>
          </a:xfrm>
          <a:prstGeom prst="rect">
            <a:avLst/>
          </a:prstGeom>
        </p:spPr>
      </p:pic>
      <p:pic>
        <p:nvPicPr>
          <p:cNvPr id="9" name="Content Placeholder 4" descr="A screen shot of a computer&#10;&#10;Description automatically generated">
            <a:extLst>
              <a:ext uri="{FF2B5EF4-FFF2-40B4-BE49-F238E27FC236}">
                <a16:creationId xmlns:a16="http://schemas.microsoft.com/office/drawing/2014/main" id="{D66AD058-EE73-46D8-9403-F90C958BCD78}"/>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r="16200" b="-2"/>
          <a:stretch/>
        </p:blipFill>
        <p:spPr>
          <a:xfrm>
            <a:off x="532022" y="1024834"/>
            <a:ext cx="9753390" cy="5452166"/>
          </a:xfrm>
          <a:prstGeom prst="rect">
            <a:avLst/>
          </a:prstGeom>
          <a:effectLst/>
        </p:spPr>
      </p:pic>
    </p:spTree>
    <p:extLst>
      <p:ext uri="{BB962C8B-B14F-4D97-AF65-F5344CB8AC3E}">
        <p14:creationId xmlns:p14="http://schemas.microsoft.com/office/powerpoint/2010/main" val="122405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5AECB8-D244-D11A-EE78-DDB1AD5AAE28}"/>
              </a:ext>
            </a:extLst>
          </p:cNvPr>
          <p:cNvPicPr>
            <a:picLocks noChangeAspect="1"/>
          </p:cNvPicPr>
          <p:nvPr/>
        </p:nvPicPr>
        <p:blipFill rotWithShape="1">
          <a:blip r:embed="rId2"/>
          <a:srcRect b="1224"/>
          <a:stretch/>
        </p:blipFill>
        <p:spPr>
          <a:xfrm>
            <a:off x="4875212" y="8693"/>
            <a:ext cx="7513627" cy="6849307"/>
          </a:xfrm>
          <a:prstGeom prst="rect">
            <a:avLst/>
          </a:prstGeom>
        </p:spPr>
      </p:pic>
      <p:sp>
        <p:nvSpPr>
          <p:cNvPr id="2" name="Title 1">
            <a:extLst>
              <a:ext uri="{FF2B5EF4-FFF2-40B4-BE49-F238E27FC236}">
                <a16:creationId xmlns:a16="http://schemas.microsoft.com/office/drawing/2014/main" id="{7C1B5F42-17E6-38E1-05D2-8C4509ABFE81}"/>
              </a:ext>
            </a:extLst>
          </p:cNvPr>
          <p:cNvSpPr>
            <a:spLocks noGrp="1"/>
          </p:cNvSpPr>
          <p:nvPr>
            <p:ph type="title"/>
          </p:nvPr>
        </p:nvSpPr>
        <p:spPr>
          <a:xfrm>
            <a:off x="2132012" y="71597"/>
            <a:ext cx="9144001" cy="762000"/>
          </a:xfrm>
        </p:spPr>
        <p:txBody>
          <a:bodyPr/>
          <a:lstStyle/>
          <a:p>
            <a:r>
              <a:rPr lang="en-GB" dirty="0"/>
              <a:t>Prognosis AI – APC Benefits</a:t>
            </a:r>
          </a:p>
        </p:txBody>
      </p:sp>
      <p:sp>
        <p:nvSpPr>
          <p:cNvPr id="7" name="TextBox 6">
            <a:extLst>
              <a:ext uri="{FF2B5EF4-FFF2-40B4-BE49-F238E27FC236}">
                <a16:creationId xmlns:a16="http://schemas.microsoft.com/office/drawing/2014/main" id="{354FA06B-A981-784A-FC51-C84F56BA552C}"/>
              </a:ext>
            </a:extLst>
          </p:cNvPr>
          <p:cNvSpPr txBox="1"/>
          <p:nvPr/>
        </p:nvSpPr>
        <p:spPr>
          <a:xfrm>
            <a:off x="-1588" y="1490634"/>
            <a:ext cx="5257800" cy="3970318"/>
          </a:xfrm>
          <a:prstGeom prst="rect">
            <a:avLst/>
          </a:prstGeom>
          <a:noFill/>
        </p:spPr>
        <p:txBody>
          <a:bodyPr wrap="square">
            <a:spAutoFit/>
          </a:bodyPr>
          <a:lstStyle/>
          <a:p>
            <a:pPr marL="285750" indent="-285750">
              <a:buFont typeface="Wingdings" panose="05000000000000000000" pitchFamily="2" charset="2"/>
              <a:buChar char="v"/>
            </a:pPr>
            <a:r>
              <a:rPr lang="en-GB" sz="1800" dirty="0">
                <a:solidFill>
                  <a:schemeClr val="accent1"/>
                </a:solidFill>
              </a:rPr>
              <a:t>Energy Optimization </a:t>
            </a:r>
          </a:p>
          <a:p>
            <a:r>
              <a:rPr lang="en-GB" sz="1800" dirty="0">
                <a:solidFill>
                  <a:schemeClr val="accent1"/>
                </a:solidFill>
              </a:rPr>
              <a:t>          Reduce Power/Fuel consumption </a:t>
            </a:r>
          </a:p>
          <a:p>
            <a:pPr marL="285750" indent="-285750">
              <a:buFont typeface="Wingdings" panose="05000000000000000000" pitchFamily="2" charset="2"/>
              <a:buChar char="v"/>
            </a:pPr>
            <a:r>
              <a:rPr lang="en-GB" sz="1800" dirty="0">
                <a:solidFill>
                  <a:schemeClr val="accent1"/>
                </a:solidFill>
              </a:rPr>
              <a:t>Uniform Operation </a:t>
            </a:r>
          </a:p>
          <a:p>
            <a:pPr lvl="1"/>
            <a:r>
              <a:rPr lang="en-GB" dirty="0">
                <a:solidFill>
                  <a:schemeClr val="accent1"/>
                </a:solidFill>
              </a:rPr>
              <a:t>Stable operation result in Smooth Process irrespective of various shift operators thereby minimizing machine wear and tear </a:t>
            </a:r>
          </a:p>
          <a:p>
            <a:pPr marL="285750" indent="-285750">
              <a:buFont typeface="Wingdings" panose="05000000000000000000" pitchFamily="2" charset="2"/>
              <a:buChar char="v"/>
            </a:pPr>
            <a:r>
              <a:rPr lang="en-GB" sz="1800" dirty="0">
                <a:solidFill>
                  <a:schemeClr val="accent1"/>
                </a:solidFill>
              </a:rPr>
              <a:t>Consistent Product Quality </a:t>
            </a:r>
          </a:p>
          <a:p>
            <a:r>
              <a:rPr lang="en-GB" sz="1800" dirty="0">
                <a:solidFill>
                  <a:schemeClr val="accent1"/>
                </a:solidFill>
              </a:rPr>
              <a:t>           Predictive Control can ensure desired quality 	target is   	achieved</a:t>
            </a:r>
          </a:p>
          <a:p>
            <a:pPr marL="285750" indent="-285750">
              <a:buFont typeface="Wingdings" panose="05000000000000000000" pitchFamily="2" charset="2"/>
              <a:buChar char="v"/>
            </a:pPr>
            <a:r>
              <a:rPr lang="en-GB" sz="1800" dirty="0">
                <a:solidFill>
                  <a:schemeClr val="accent1"/>
                </a:solidFill>
              </a:rPr>
              <a:t>Minimize Emissions </a:t>
            </a:r>
          </a:p>
          <a:p>
            <a:r>
              <a:rPr lang="en-GB" sz="1800" dirty="0">
                <a:solidFill>
                  <a:schemeClr val="accent1"/>
                </a:solidFill>
              </a:rPr>
              <a:t>           With Consistent process control and Real Time 	Optimization can strictly maintain the 	emission value under desired limits </a:t>
            </a:r>
          </a:p>
          <a:p>
            <a:pPr marL="457200" indent="-457200">
              <a:buFont typeface="Arial" panose="020B0604020202020204" pitchFamily="34" charset="0"/>
              <a:buChar char="•"/>
            </a:pPr>
            <a:endParaRPr lang="en-GB" sz="1800" dirty="0"/>
          </a:p>
        </p:txBody>
      </p:sp>
      <p:pic>
        <p:nvPicPr>
          <p:cNvPr id="3" name="Picture 2">
            <a:extLst>
              <a:ext uri="{FF2B5EF4-FFF2-40B4-BE49-F238E27FC236}">
                <a16:creationId xmlns:a16="http://schemas.microsoft.com/office/drawing/2014/main" id="{77C40334-E0A5-1801-FE7B-ACE087F5E10D}"/>
              </a:ext>
            </a:extLst>
          </p:cNvPr>
          <p:cNvPicPr>
            <a:picLocks noChangeAspect="1"/>
          </p:cNvPicPr>
          <p:nvPr/>
        </p:nvPicPr>
        <p:blipFill>
          <a:blip r:embed="rId3"/>
          <a:stretch>
            <a:fillRect/>
          </a:stretch>
        </p:blipFill>
        <p:spPr>
          <a:xfrm>
            <a:off x="-534988" y="-381000"/>
            <a:ext cx="2798307" cy="1871634"/>
          </a:xfrm>
          <a:prstGeom prst="rect">
            <a:avLst/>
          </a:prstGeom>
        </p:spPr>
      </p:pic>
      <p:sp>
        <p:nvSpPr>
          <p:cNvPr id="13" name="Rectangle 12">
            <a:extLst>
              <a:ext uri="{FF2B5EF4-FFF2-40B4-BE49-F238E27FC236}">
                <a16:creationId xmlns:a16="http://schemas.microsoft.com/office/drawing/2014/main" id="{4700DA38-5974-2FB7-5C41-454C041C5E45}"/>
              </a:ext>
            </a:extLst>
          </p:cNvPr>
          <p:cNvSpPr/>
          <p:nvPr/>
        </p:nvSpPr>
        <p:spPr>
          <a:xfrm>
            <a:off x="0" y="5577042"/>
            <a:ext cx="12388839" cy="132545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F3B418-B284-9F01-DE43-C35BEE91EF28}"/>
              </a:ext>
            </a:extLst>
          </p:cNvPr>
          <p:cNvSpPr/>
          <p:nvPr/>
        </p:nvSpPr>
        <p:spPr>
          <a:xfrm>
            <a:off x="-192087" y="5570359"/>
            <a:ext cx="2819399" cy="1323439"/>
          </a:xfrm>
          <a:prstGeom prst="rect">
            <a:avLst/>
          </a:prstGeom>
          <a:noFill/>
        </p:spPr>
        <p:txBody>
          <a:bodyPr wrap="squar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Energy Savings</a:t>
            </a:r>
            <a:endParaRPr lang="en-US" sz="4000" b="1" cap="none" spc="0" dirty="0">
              <a:ln w="22225">
                <a:solidFill>
                  <a:schemeClr val="accent2"/>
                </a:solidFill>
                <a:prstDash val="solid"/>
              </a:ln>
              <a:solidFill>
                <a:schemeClr val="accent2">
                  <a:lumMod val="40000"/>
                  <a:lumOff val="60000"/>
                </a:schemeClr>
              </a:solidFill>
              <a:effectLst/>
            </a:endParaRPr>
          </a:p>
        </p:txBody>
      </p:sp>
      <p:sp>
        <p:nvSpPr>
          <p:cNvPr id="17" name="Rectangle 16">
            <a:extLst>
              <a:ext uri="{FF2B5EF4-FFF2-40B4-BE49-F238E27FC236}">
                <a16:creationId xmlns:a16="http://schemas.microsoft.com/office/drawing/2014/main" id="{410FABAF-DB75-F5B6-6D5E-090EB421D4C2}"/>
              </a:ext>
            </a:extLst>
          </p:cNvPr>
          <p:cNvSpPr/>
          <p:nvPr/>
        </p:nvSpPr>
        <p:spPr>
          <a:xfrm>
            <a:off x="3718937" y="5601136"/>
            <a:ext cx="2831223" cy="1323439"/>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Throughput</a:t>
            </a:r>
          </a:p>
          <a:p>
            <a:pPr algn="ctr"/>
            <a:r>
              <a:rPr lang="en-US" sz="4000" b="1" dirty="0">
                <a:ln w="22225">
                  <a:solidFill>
                    <a:schemeClr val="accent2"/>
                  </a:solidFill>
                  <a:prstDash val="solid"/>
                </a:ln>
                <a:solidFill>
                  <a:schemeClr val="accent2">
                    <a:lumMod val="40000"/>
                    <a:lumOff val="60000"/>
                  </a:schemeClr>
                </a:solidFill>
              </a:rPr>
              <a:t>Increase</a:t>
            </a:r>
            <a:endParaRPr lang="en-US" sz="4000" b="1" cap="none" spc="0" dirty="0">
              <a:ln w="22225">
                <a:solidFill>
                  <a:schemeClr val="accent2"/>
                </a:solidFill>
                <a:prstDash val="solid"/>
              </a:ln>
              <a:solidFill>
                <a:schemeClr val="accent2">
                  <a:lumMod val="40000"/>
                  <a:lumOff val="60000"/>
                </a:schemeClr>
              </a:solidFill>
              <a:effectLst/>
            </a:endParaRPr>
          </a:p>
        </p:txBody>
      </p:sp>
      <p:sp>
        <p:nvSpPr>
          <p:cNvPr id="19" name="Rectangle 18">
            <a:extLst>
              <a:ext uri="{FF2B5EF4-FFF2-40B4-BE49-F238E27FC236}">
                <a16:creationId xmlns:a16="http://schemas.microsoft.com/office/drawing/2014/main" id="{3141BB10-D676-AC8C-6542-8D1BE944926A}"/>
              </a:ext>
            </a:extLst>
          </p:cNvPr>
          <p:cNvSpPr/>
          <p:nvPr/>
        </p:nvSpPr>
        <p:spPr>
          <a:xfrm>
            <a:off x="8507286" y="5570359"/>
            <a:ext cx="2098083" cy="1384995"/>
          </a:xfrm>
          <a:prstGeom prst="rect">
            <a:avLst/>
          </a:prstGeom>
          <a:noFill/>
        </p:spPr>
        <p:txBody>
          <a:bodyPr wrap="squar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Process &amp; Quality Stability</a:t>
            </a:r>
            <a:endParaRPr lang="en-US" sz="2800" b="1" cap="none" spc="0" dirty="0">
              <a:ln w="22225">
                <a:solidFill>
                  <a:schemeClr val="accent2"/>
                </a:solidFill>
                <a:prstDash val="solid"/>
              </a:ln>
              <a:solidFill>
                <a:schemeClr val="accent2">
                  <a:lumMod val="40000"/>
                  <a:lumOff val="60000"/>
                </a:schemeClr>
              </a:solidFill>
              <a:effectLst/>
            </a:endParaRPr>
          </a:p>
        </p:txBody>
      </p:sp>
      <p:pic>
        <p:nvPicPr>
          <p:cNvPr id="1026" name="Picture 2" descr="2014年4月、消費税率が8％に引き上げ！住宅購入に与える影響は？ | スーモジャーナル - 住まい・暮らしのニュース・コラムサイト">
            <a:extLst>
              <a:ext uri="{FF2B5EF4-FFF2-40B4-BE49-F238E27FC236}">
                <a16:creationId xmlns:a16="http://schemas.microsoft.com/office/drawing/2014/main" id="{633F5CC8-B5FF-E054-0446-04ED5FE54D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0457" y="5729855"/>
            <a:ext cx="1529349" cy="10659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uper Guarantee to increase to 10% — e-BAS Accounts">
            <a:extLst>
              <a:ext uri="{FF2B5EF4-FFF2-40B4-BE49-F238E27FC236}">
                <a16:creationId xmlns:a16="http://schemas.microsoft.com/office/drawing/2014/main" id="{9F82F730-E6F9-1A3A-F267-D02CBD20E4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8431" y="5701046"/>
            <a:ext cx="1994762" cy="11236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mployers pay just 5% towards apprenticeship training - Simply Academy">
            <a:extLst>
              <a:ext uri="{FF2B5EF4-FFF2-40B4-BE49-F238E27FC236}">
                <a16:creationId xmlns:a16="http://schemas.microsoft.com/office/drawing/2014/main" id="{1845E68D-966F-4101-878A-5D3FA8103D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1778" y="5674089"/>
            <a:ext cx="1618855" cy="121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0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B39729-F6E7-248A-C9F5-FA8ED164078E}"/>
              </a:ext>
            </a:extLst>
          </p:cNvPr>
          <p:cNvSpPr txBox="1">
            <a:spLocks/>
          </p:cNvSpPr>
          <p:nvPr/>
        </p:nvSpPr>
        <p:spPr>
          <a:xfrm>
            <a:off x="30496" y="346277"/>
            <a:ext cx="7086600" cy="68579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IN" sz="4400" b="1" dirty="0">
                <a:solidFill>
                  <a:schemeClr val="accent1"/>
                </a:solidFill>
                <a:latin typeface="+mn-lt"/>
              </a:rPr>
              <a:t>Prognosis AI Capabilities In</a:t>
            </a:r>
            <a:endParaRPr lang="en-US" sz="4400" b="1" dirty="0">
              <a:solidFill>
                <a:schemeClr val="accent1"/>
              </a:solidFill>
              <a:latin typeface="+mn-lt"/>
            </a:endParaRPr>
          </a:p>
        </p:txBody>
      </p:sp>
      <p:graphicFrame>
        <p:nvGraphicFramePr>
          <p:cNvPr id="5" name="Content Placeholder 4">
            <a:extLst>
              <a:ext uri="{FF2B5EF4-FFF2-40B4-BE49-F238E27FC236}">
                <a16:creationId xmlns:a16="http://schemas.microsoft.com/office/drawing/2014/main" id="{83DE6F72-91FA-307A-D353-616DAE0D1868}"/>
              </a:ext>
            </a:extLst>
          </p:cNvPr>
          <p:cNvGraphicFramePr>
            <a:graphicFrameLocks/>
          </p:cNvGraphicFramePr>
          <p:nvPr>
            <p:extLst>
              <p:ext uri="{D42A27DB-BD31-4B8C-83A1-F6EECF244321}">
                <p14:modId xmlns:p14="http://schemas.microsoft.com/office/powerpoint/2010/main" val="3697199505"/>
              </p:ext>
            </p:extLst>
          </p:nvPr>
        </p:nvGraphicFramePr>
        <p:xfrm>
          <a:off x="254598" y="1362510"/>
          <a:ext cx="10837472" cy="3927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peech Bubble: Rectangle with Corners Rounded 5">
            <a:extLst>
              <a:ext uri="{FF2B5EF4-FFF2-40B4-BE49-F238E27FC236}">
                <a16:creationId xmlns:a16="http://schemas.microsoft.com/office/drawing/2014/main" id="{147B8810-DD57-848F-68C9-EF19D4613CDD}"/>
              </a:ext>
            </a:extLst>
          </p:cNvPr>
          <p:cNvSpPr/>
          <p:nvPr/>
        </p:nvSpPr>
        <p:spPr>
          <a:xfrm>
            <a:off x="8304212" y="1219200"/>
            <a:ext cx="3273287" cy="4419600"/>
          </a:xfrm>
          <a:prstGeom prst="wedgeRoundRectCallou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1D473AF-2ECD-24F0-E7C0-420CBA4D95E3}"/>
              </a:ext>
            </a:extLst>
          </p:cNvPr>
          <p:cNvSpPr txBox="1"/>
          <p:nvPr/>
        </p:nvSpPr>
        <p:spPr>
          <a:xfrm>
            <a:off x="7924799" y="6294785"/>
            <a:ext cx="2822713" cy="461665"/>
          </a:xfrm>
          <a:prstGeom prst="rect">
            <a:avLst/>
          </a:prstGeom>
          <a:noFill/>
        </p:spPr>
        <p:txBody>
          <a:bodyPr wrap="square" rtlCol="0">
            <a:spAutoFit/>
          </a:bodyPr>
          <a:lstStyle/>
          <a:p>
            <a:pPr algn="ctr"/>
            <a:r>
              <a:rPr lang="en-GB" sz="2400" dirty="0">
                <a:solidFill>
                  <a:schemeClr val="accent1"/>
                </a:solidFill>
                <a:effectLst>
                  <a:outerShdw blurRad="38100" dist="38100" dir="2700000" algn="tl">
                    <a:srgbClr val="000000">
                      <a:alpha val="43137"/>
                    </a:srgbClr>
                  </a:outerShdw>
                </a:effectLst>
              </a:rPr>
              <a:t>Under Progress</a:t>
            </a:r>
          </a:p>
        </p:txBody>
      </p:sp>
      <p:pic>
        <p:nvPicPr>
          <p:cNvPr id="2" name="Picture 1">
            <a:extLst>
              <a:ext uri="{FF2B5EF4-FFF2-40B4-BE49-F238E27FC236}">
                <a16:creationId xmlns:a16="http://schemas.microsoft.com/office/drawing/2014/main" id="{58406672-3FD6-5099-C8E5-9952F1F05CCD}"/>
              </a:ext>
            </a:extLst>
          </p:cNvPr>
          <p:cNvPicPr>
            <a:picLocks noChangeAspect="1"/>
          </p:cNvPicPr>
          <p:nvPr/>
        </p:nvPicPr>
        <p:blipFill>
          <a:blip r:embed="rId7"/>
          <a:stretch>
            <a:fillRect/>
          </a:stretch>
        </p:blipFill>
        <p:spPr>
          <a:xfrm>
            <a:off x="9828212" y="-381000"/>
            <a:ext cx="2798307" cy="1871634"/>
          </a:xfrm>
          <a:prstGeom prst="rect">
            <a:avLst/>
          </a:prstGeom>
        </p:spPr>
      </p:pic>
    </p:spTree>
    <p:extLst>
      <p:ext uri="{BB962C8B-B14F-4D97-AF65-F5344CB8AC3E}">
        <p14:creationId xmlns:p14="http://schemas.microsoft.com/office/powerpoint/2010/main" val="7536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4A0B-F904-920B-45BF-5E854DB9418D}"/>
              </a:ext>
            </a:extLst>
          </p:cNvPr>
          <p:cNvSpPr>
            <a:spLocks noGrp="1"/>
          </p:cNvSpPr>
          <p:nvPr>
            <p:ph type="title"/>
          </p:nvPr>
        </p:nvSpPr>
        <p:spPr>
          <a:xfrm>
            <a:off x="34507" y="140916"/>
            <a:ext cx="9144001" cy="895435"/>
          </a:xfrm>
        </p:spPr>
        <p:txBody>
          <a:bodyPr>
            <a:normAutofit/>
          </a:bodyPr>
          <a:lstStyle/>
          <a:p>
            <a:r>
              <a:rPr lang="en-GB" sz="4000" dirty="0"/>
              <a:t>GBS Digital Portfolio</a:t>
            </a:r>
          </a:p>
        </p:txBody>
      </p:sp>
      <p:grpSp>
        <p:nvGrpSpPr>
          <p:cNvPr id="4" name="Group 3">
            <a:extLst>
              <a:ext uri="{FF2B5EF4-FFF2-40B4-BE49-F238E27FC236}">
                <a16:creationId xmlns:a16="http://schemas.microsoft.com/office/drawing/2014/main" id="{42C65001-EC4D-585A-5CB5-E9D588E998C6}"/>
              </a:ext>
            </a:extLst>
          </p:cNvPr>
          <p:cNvGrpSpPr/>
          <p:nvPr/>
        </p:nvGrpSpPr>
        <p:grpSpPr>
          <a:xfrm>
            <a:off x="5789611" y="1541047"/>
            <a:ext cx="6015313" cy="5074699"/>
            <a:chOff x="6687554" y="2206549"/>
            <a:chExt cx="5561803" cy="5074699"/>
          </a:xfrm>
        </p:grpSpPr>
        <p:grpSp>
          <p:nvGrpSpPr>
            <p:cNvPr id="5" name="Group 4">
              <a:extLst>
                <a:ext uri="{FF2B5EF4-FFF2-40B4-BE49-F238E27FC236}">
                  <a16:creationId xmlns:a16="http://schemas.microsoft.com/office/drawing/2014/main" id="{387A2561-7F94-83E8-BFCC-B3B61F85FE3A}"/>
                </a:ext>
              </a:extLst>
            </p:cNvPr>
            <p:cNvGrpSpPr/>
            <p:nvPr/>
          </p:nvGrpSpPr>
          <p:grpSpPr>
            <a:xfrm>
              <a:off x="6687554" y="2206549"/>
              <a:ext cx="5561803" cy="5074699"/>
              <a:chOff x="341347" y="1330090"/>
              <a:chExt cx="4556617" cy="5573324"/>
            </a:xfrm>
          </p:grpSpPr>
          <p:sp>
            <p:nvSpPr>
              <p:cNvPr id="16" name="Rectangle 15">
                <a:extLst>
                  <a:ext uri="{FF2B5EF4-FFF2-40B4-BE49-F238E27FC236}">
                    <a16:creationId xmlns:a16="http://schemas.microsoft.com/office/drawing/2014/main" id="{E109030A-1875-146C-E929-0C396A5F1430}"/>
                  </a:ext>
                </a:extLst>
              </p:cNvPr>
              <p:cNvSpPr/>
              <p:nvPr/>
            </p:nvSpPr>
            <p:spPr>
              <a:xfrm>
                <a:off x="341347" y="1330090"/>
                <a:ext cx="4416575" cy="5573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Text Box 4">
                <a:extLst>
                  <a:ext uri="{FF2B5EF4-FFF2-40B4-BE49-F238E27FC236}">
                    <a16:creationId xmlns:a16="http://schemas.microsoft.com/office/drawing/2014/main" id="{14CA5383-43F6-8606-F7C4-22F9BAB19436}"/>
                  </a:ext>
                </a:extLst>
              </p:cNvPr>
              <p:cNvSpPr txBox="1">
                <a:spLocks noChangeAspect="1" noChangeArrowheads="1"/>
              </p:cNvSpPr>
              <p:nvPr/>
            </p:nvSpPr>
            <p:spPr bwMode="auto">
              <a:xfrm>
                <a:off x="437765" y="1447245"/>
                <a:ext cx="3768988" cy="925735"/>
              </a:xfrm>
              <a:prstGeom prst="rect">
                <a:avLst/>
              </a:prstGeom>
              <a:solidFill>
                <a:schemeClr val="accent1">
                  <a:lumMod val="20000"/>
                  <a:lumOff val="80000"/>
                </a:schemeClr>
              </a:solidFill>
              <a:ln w="9525">
                <a:noFill/>
                <a:miter lim="800000"/>
                <a:headEnd/>
                <a:tailEnd/>
              </a:ln>
            </p:spPr>
            <p:txBody>
              <a:bodyPr tIns="82800" rIns="864000" bIns="82800"/>
              <a:lstStyle/>
              <a:p>
                <a:pPr algn="l" eaLnBrk="1" hangingPunct="1">
                  <a:spcBef>
                    <a:spcPct val="50000"/>
                  </a:spcBef>
                </a:pPr>
                <a:r>
                  <a:rPr lang="da-DK" sz="2800" cap="small" dirty="0">
                    <a:solidFill>
                      <a:schemeClr val="accent1">
                        <a:lumMod val="50000"/>
                      </a:schemeClr>
                    </a:solidFill>
                    <a:ea typeface="ＭＳ Ｐゴシック" pitchFamily="34" charset="-128"/>
                  </a:rPr>
                  <a:t>Business Management</a:t>
                </a:r>
                <a:endParaRPr lang="en-US" sz="2800" cap="small" dirty="0">
                  <a:solidFill>
                    <a:schemeClr val="accent1">
                      <a:lumMod val="50000"/>
                    </a:schemeClr>
                  </a:solidFill>
                  <a:ea typeface="ＭＳ Ｐゴシック" pitchFamily="34" charset="-128"/>
                </a:endParaRPr>
              </a:p>
            </p:txBody>
          </p:sp>
          <p:sp>
            <p:nvSpPr>
              <p:cNvPr id="18" name="Text Box 6">
                <a:extLst>
                  <a:ext uri="{FF2B5EF4-FFF2-40B4-BE49-F238E27FC236}">
                    <a16:creationId xmlns:a16="http://schemas.microsoft.com/office/drawing/2014/main" id="{E5F1BA96-C902-5AB1-0E8A-5444EDB695D7}"/>
                  </a:ext>
                </a:extLst>
              </p:cNvPr>
              <p:cNvSpPr txBox="1">
                <a:spLocks noChangeAspect="1" noChangeArrowheads="1"/>
              </p:cNvSpPr>
              <p:nvPr/>
            </p:nvSpPr>
            <p:spPr bwMode="auto">
              <a:xfrm>
                <a:off x="452215" y="4572707"/>
                <a:ext cx="3754538" cy="968296"/>
              </a:xfrm>
              <a:prstGeom prst="rect">
                <a:avLst/>
              </a:prstGeom>
              <a:solidFill>
                <a:schemeClr val="accent1">
                  <a:lumMod val="75000"/>
                </a:schemeClr>
              </a:solidFill>
              <a:ln w="9525">
                <a:noFill/>
                <a:miter lim="800000"/>
                <a:headEnd/>
                <a:tailEnd/>
              </a:ln>
            </p:spPr>
            <p:txBody>
              <a:bodyPr tIns="82800" rIns="864000" bIns="82800"/>
              <a:lstStyle/>
              <a:p>
                <a:pPr algn="l" eaLnBrk="1" hangingPunct="1">
                  <a:spcBef>
                    <a:spcPct val="50000"/>
                  </a:spcBef>
                </a:pPr>
                <a:r>
                  <a:rPr lang="en-US" sz="2800" cap="small" dirty="0">
                    <a:solidFill>
                      <a:schemeClr val="accent3"/>
                    </a:solidFill>
                    <a:ea typeface="ＭＳ Ｐゴシック" pitchFamily="34" charset="-128"/>
                  </a:rPr>
                  <a:t>Control System</a:t>
                </a:r>
              </a:p>
            </p:txBody>
          </p:sp>
          <p:sp>
            <p:nvSpPr>
              <p:cNvPr id="19" name="Text Box 9">
                <a:extLst>
                  <a:ext uri="{FF2B5EF4-FFF2-40B4-BE49-F238E27FC236}">
                    <a16:creationId xmlns:a16="http://schemas.microsoft.com/office/drawing/2014/main" id="{D725E7DB-4899-645C-2A16-656E8ECEB085}"/>
                  </a:ext>
                </a:extLst>
              </p:cNvPr>
              <p:cNvSpPr txBox="1">
                <a:spLocks noChangeAspect="1" noChangeArrowheads="1"/>
              </p:cNvSpPr>
              <p:nvPr/>
            </p:nvSpPr>
            <p:spPr bwMode="auto">
              <a:xfrm>
                <a:off x="452215" y="5631272"/>
                <a:ext cx="3756040" cy="1094366"/>
              </a:xfrm>
              <a:prstGeom prst="rect">
                <a:avLst/>
              </a:prstGeom>
              <a:solidFill>
                <a:schemeClr val="accent1">
                  <a:lumMod val="50000"/>
                </a:schemeClr>
              </a:solidFill>
              <a:ln w="9525">
                <a:noFill/>
                <a:miter lim="800000"/>
                <a:headEnd/>
                <a:tailEnd/>
              </a:ln>
            </p:spPr>
            <p:txBody>
              <a:bodyPr tIns="82800" rIns="864000" bIns="82800"/>
              <a:lstStyle/>
              <a:p>
                <a:pPr algn="l" eaLnBrk="1" hangingPunct="1">
                  <a:spcBef>
                    <a:spcPct val="50000"/>
                  </a:spcBef>
                </a:pPr>
                <a:r>
                  <a:rPr lang="en-US" sz="2800" cap="small" dirty="0">
                    <a:solidFill>
                      <a:schemeClr val="accent3"/>
                    </a:solidFill>
                    <a:ea typeface="ＭＳ Ｐゴシック" pitchFamily="34" charset="-128"/>
                  </a:rPr>
                  <a:t>Sensors &amp; Actuators</a:t>
                </a:r>
              </a:p>
            </p:txBody>
          </p:sp>
          <p:sp>
            <p:nvSpPr>
              <p:cNvPr id="20" name="Text Box 13">
                <a:extLst>
                  <a:ext uri="{FF2B5EF4-FFF2-40B4-BE49-F238E27FC236}">
                    <a16:creationId xmlns:a16="http://schemas.microsoft.com/office/drawing/2014/main" id="{37DEDC63-24D9-E688-BE4D-6B91FA911AE5}"/>
                  </a:ext>
                </a:extLst>
              </p:cNvPr>
              <p:cNvSpPr txBox="1">
                <a:spLocks noChangeAspect="1" noChangeArrowheads="1"/>
              </p:cNvSpPr>
              <p:nvPr/>
            </p:nvSpPr>
            <p:spPr bwMode="auto">
              <a:xfrm>
                <a:off x="437765" y="2455764"/>
                <a:ext cx="3768988" cy="968297"/>
              </a:xfrm>
              <a:prstGeom prst="rect">
                <a:avLst/>
              </a:prstGeom>
              <a:solidFill>
                <a:schemeClr val="accent1">
                  <a:lumMod val="40000"/>
                  <a:lumOff val="60000"/>
                </a:schemeClr>
              </a:solidFill>
              <a:ln w="9525">
                <a:noFill/>
                <a:miter lim="800000"/>
                <a:headEnd/>
                <a:tailEnd/>
              </a:ln>
            </p:spPr>
            <p:txBody>
              <a:bodyPr tIns="82800" rIns="864000" bIns="82800"/>
              <a:lstStyle/>
              <a:p>
                <a:pPr algn="l" eaLnBrk="1" hangingPunct="1">
                  <a:spcBef>
                    <a:spcPct val="50000"/>
                  </a:spcBef>
                </a:pPr>
                <a:r>
                  <a:rPr lang="en-US" sz="2800" cap="small" dirty="0">
                    <a:solidFill>
                      <a:schemeClr val="accent1">
                        <a:lumMod val="50000"/>
                      </a:schemeClr>
                    </a:solidFill>
                    <a:ea typeface="ＭＳ Ｐゴシック" pitchFamily="34" charset="-128"/>
                  </a:rPr>
                  <a:t>Optimization</a:t>
                </a:r>
              </a:p>
            </p:txBody>
          </p:sp>
          <p:sp>
            <p:nvSpPr>
              <p:cNvPr id="21" name="Text Box 16">
                <a:extLst>
                  <a:ext uri="{FF2B5EF4-FFF2-40B4-BE49-F238E27FC236}">
                    <a16:creationId xmlns:a16="http://schemas.microsoft.com/office/drawing/2014/main" id="{EE2CE7BA-4665-12A9-D9ED-ED157F1E9A73}"/>
                  </a:ext>
                </a:extLst>
              </p:cNvPr>
              <p:cNvSpPr txBox="1">
                <a:spLocks noChangeAspect="1" noChangeArrowheads="1"/>
              </p:cNvSpPr>
              <p:nvPr/>
            </p:nvSpPr>
            <p:spPr bwMode="auto">
              <a:xfrm>
                <a:off x="437765" y="3500215"/>
                <a:ext cx="3768988" cy="968297"/>
              </a:xfrm>
              <a:prstGeom prst="rect">
                <a:avLst/>
              </a:prstGeom>
              <a:solidFill>
                <a:schemeClr val="accent1">
                  <a:lumMod val="60000"/>
                  <a:lumOff val="40000"/>
                </a:schemeClr>
              </a:solidFill>
              <a:ln w="9525">
                <a:noFill/>
                <a:miter lim="800000"/>
                <a:headEnd/>
                <a:tailEnd/>
              </a:ln>
            </p:spPr>
            <p:txBody>
              <a:bodyPr tIns="82800" rIns="864000" bIns="82800"/>
              <a:lstStyle/>
              <a:p>
                <a:pPr algn="l" eaLnBrk="1" hangingPunct="1">
                  <a:spcBef>
                    <a:spcPct val="50000"/>
                  </a:spcBef>
                </a:pPr>
                <a:r>
                  <a:rPr lang="en-US" sz="2800" cap="small" dirty="0">
                    <a:solidFill>
                      <a:schemeClr val="accent1">
                        <a:lumMod val="50000"/>
                      </a:schemeClr>
                    </a:solidFill>
                    <a:ea typeface="ＭＳ Ｐゴシック" pitchFamily="34" charset="-128"/>
                  </a:rPr>
                  <a:t>Supervision</a:t>
                </a:r>
                <a:r>
                  <a:rPr lang="en-US" sz="2800" cap="small" dirty="0">
                    <a:solidFill>
                      <a:schemeClr val="accent3"/>
                    </a:solidFill>
                    <a:ea typeface="ＭＳ Ｐゴシック" pitchFamily="34" charset="-128"/>
                  </a:rPr>
                  <a:t> </a:t>
                </a:r>
              </a:p>
            </p:txBody>
          </p:sp>
          <p:sp>
            <p:nvSpPr>
              <p:cNvPr id="22" name="Rectangle 21">
                <a:extLst>
                  <a:ext uri="{FF2B5EF4-FFF2-40B4-BE49-F238E27FC236}">
                    <a16:creationId xmlns:a16="http://schemas.microsoft.com/office/drawing/2014/main" id="{052DD277-3EBD-00AC-469F-DB874E1FC644}"/>
                  </a:ext>
                </a:extLst>
              </p:cNvPr>
              <p:cNvSpPr/>
              <p:nvPr/>
            </p:nvSpPr>
            <p:spPr>
              <a:xfrm rot="5400000">
                <a:off x="2458238" y="3759222"/>
                <a:ext cx="3970200" cy="909253"/>
              </a:xfrm>
              <a:prstGeom prst="rect">
                <a:avLst/>
              </a:prstGeom>
              <a:noFill/>
            </p:spPr>
            <p:txBody>
              <a:bodyPr wrap="square" lIns="91440" tIns="45720" rIns="91440" bIns="45720">
                <a:spAutoFit/>
              </a:bodyPr>
              <a:lstStyle/>
              <a:p>
                <a:pPr algn="ctr"/>
                <a:r>
                  <a:rPr lang="en-US"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GBS</a:t>
                </a:r>
              </a:p>
            </p:txBody>
          </p:sp>
        </p:grpSp>
        <p:sp>
          <p:nvSpPr>
            <p:cNvPr id="6" name="Rectangle 5">
              <a:extLst>
                <a:ext uri="{FF2B5EF4-FFF2-40B4-BE49-F238E27FC236}">
                  <a16:creationId xmlns:a16="http://schemas.microsoft.com/office/drawing/2014/main" id="{9FA6CDE0-FB85-417A-C27E-73A074AE112C}"/>
                </a:ext>
              </a:extLst>
            </p:cNvPr>
            <p:cNvSpPr/>
            <p:nvPr/>
          </p:nvSpPr>
          <p:spPr>
            <a:xfrm>
              <a:off x="6863819" y="2760585"/>
              <a:ext cx="3883692" cy="307777"/>
            </a:xfrm>
            <a:prstGeom prst="rect">
              <a:avLst/>
            </a:prstGeom>
          </p:spPr>
          <p:txBody>
            <a:bodyPr wrap="none">
              <a:spAutoFit/>
            </a:bodyPr>
            <a:lstStyle/>
            <a:p>
              <a:pPr>
                <a:spcBef>
                  <a:spcPct val="50000"/>
                </a:spcBef>
              </a:pPr>
              <a:r>
                <a:rPr lang="en-US" sz="1400" dirty="0">
                  <a:solidFill>
                    <a:schemeClr val="accent1">
                      <a:lumMod val="50000"/>
                    </a:schemeClr>
                  </a:solidFill>
                  <a:ea typeface="ＭＳ Ｐゴシック" pitchFamily="34" charset="-128"/>
                </a:rPr>
                <a:t>Business-critical management information systems</a:t>
              </a:r>
            </a:p>
          </p:txBody>
        </p:sp>
        <p:sp>
          <p:nvSpPr>
            <p:cNvPr id="7" name="Rectangle 6">
              <a:extLst>
                <a:ext uri="{FF2B5EF4-FFF2-40B4-BE49-F238E27FC236}">
                  <a16:creationId xmlns:a16="http://schemas.microsoft.com/office/drawing/2014/main" id="{0C5DE9A9-632E-73D0-49B4-3EE8F1F5FF41}"/>
                </a:ext>
              </a:extLst>
            </p:cNvPr>
            <p:cNvSpPr/>
            <p:nvPr/>
          </p:nvSpPr>
          <p:spPr>
            <a:xfrm>
              <a:off x="6863819" y="3704571"/>
              <a:ext cx="3573927" cy="307777"/>
            </a:xfrm>
            <a:prstGeom prst="rect">
              <a:avLst/>
            </a:prstGeom>
          </p:spPr>
          <p:txBody>
            <a:bodyPr wrap="none">
              <a:spAutoFit/>
            </a:bodyPr>
            <a:lstStyle/>
            <a:p>
              <a:pPr>
                <a:spcBef>
                  <a:spcPct val="50000"/>
                </a:spcBef>
              </a:pPr>
              <a:r>
                <a:rPr lang="en-US" sz="1400" dirty="0">
                  <a:solidFill>
                    <a:schemeClr val="accent1">
                      <a:lumMod val="50000"/>
                    </a:schemeClr>
                  </a:solidFill>
                  <a:ea typeface="ＭＳ Ｐゴシック" pitchFamily="34" charset="-128"/>
                </a:rPr>
                <a:t>Process-optimizing high-level control solutions</a:t>
              </a:r>
            </a:p>
          </p:txBody>
        </p:sp>
        <p:sp>
          <p:nvSpPr>
            <p:cNvPr id="8" name="Rectangle 7">
              <a:extLst>
                <a:ext uri="{FF2B5EF4-FFF2-40B4-BE49-F238E27FC236}">
                  <a16:creationId xmlns:a16="http://schemas.microsoft.com/office/drawing/2014/main" id="{F1FA576A-7D13-763F-9BF2-FDB9B1A3A19A}"/>
                </a:ext>
              </a:extLst>
            </p:cNvPr>
            <p:cNvSpPr/>
            <p:nvPr/>
          </p:nvSpPr>
          <p:spPr>
            <a:xfrm>
              <a:off x="6822879" y="4656299"/>
              <a:ext cx="3936206" cy="307777"/>
            </a:xfrm>
            <a:prstGeom prst="rect">
              <a:avLst/>
            </a:prstGeom>
          </p:spPr>
          <p:txBody>
            <a:bodyPr wrap="none">
              <a:spAutoFit/>
            </a:bodyPr>
            <a:lstStyle/>
            <a:p>
              <a:pPr>
                <a:spcBef>
                  <a:spcPct val="50000"/>
                </a:spcBef>
              </a:pPr>
              <a:r>
                <a:rPr lang="en-US" sz="1400" dirty="0">
                  <a:solidFill>
                    <a:schemeClr val="accent1">
                      <a:lumMod val="50000"/>
                    </a:schemeClr>
                  </a:solidFill>
                  <a:ea typeface="ＭＳ Ｐゴシック" pitchFamily="34" charset="-128"/>
                </a:rPr>
                <a:t>Applications for monitoring and controlling systems</a:t>
              </a:r>
            </a:p>
          </p:txBody>
        </p:sp>
        <p:pic>
          <p:nvPicPr>
            <p:cNvPr id="9" name="Picture 8" descr="A close up of a sign&#10;&#10;Description generated with very high confidence">
              <a:extLst>
                <a:ext uri="{FF2B5EF4-FFF2-40B4-BE49-F238E27FC236}">
                  <a16:creationId xmlns:a16="http://schemas.microsoft.com/office/drawing/2014/main" id="{55C92FA8-A906-56C5-03D7-0263C8F53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608" y="6228322"/>
              <a:ext cx="766577" cy="843848"/>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B64BA20F-9731-14D9-4927-3F7344A69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3608" y="5212569"/>
              <a:ext cx="762058" cy="800869"/>
            </a:xfrm>
            <a:prstGeom prst="rect">
              <a:avLst/>
            </a:prstGeom>
          </p:spPr>
        </p:pic>
        <p:sp>
          <p:nvSpPr>
            <p:cNvPr id="11" name="Rectangle 10">
              <a:extLst>
                <a:ext uri="{FF2B5EF4-FFF2-40B4-BE49-F238E27FC236}">
                  <a16:creationId xmlns:a16="http://schemas.microsoft.com/office/drawing/2014/main" id="{1E12B986-0903-3DC4-E440-E5EC513FB61D}"/>
                </a:ext>
              </a:extLst>
            </p:cNvPr>
            <p:cNvSpPr/>
            <p:nvPr/>
          </p:nvSpPr>
          <p:spPr>
            <a:xfrm>
              <a:off x="6863819" y="5628595"/>
              <a:ext cx="3689600" cy="307777"/>
            </a:xfrm>
            <a:prstGeom prst="rect">
              <a:avLst/>
            </a:prstGeom>
          </p:spPr>
          <p:txBody>
            <a:bodyPr wrap="none">
              <a:spAutoFit/>
            </a:bodyPr>
            <a:lstStyle/>
            <a:p>
              <a:pPr>
                <a:spcBef>
                  <a:spcPct val="50000"/>
                </a:spcBef>
              </a:pPr>
              <a:r>
                <a:rPr lang="en-US" sz="1400" dirty="0">
                  <a:solidFill>
                    <a:schemeClr val="accent3"/>
                  </a:solidFill>
                  <a:ea typeface="ＭＳ Ｐゴシック" pitchFamily="34" charset="-128"/>
                </a:rPr>
                <a:t>Automation systems that run all plant processes</a:t>
              </a:r>
            </a:p>
          </p:txBody>
        </p:sp>
        <p:sp>
          <p:nvSpPr>
            <p:cNvPr id="12" name="Rectangle 11">
              <a:extLst>
                <a:ext uri="{FF2B5EF4-FFF2-40B4-BE49-F238E27FC236}">
                  <a16:creationId xmlns:a16="http://schemas.microsoft.com/office/drawing/2014/main" id="{D868BF0C-D850-A48D-C56E-A6CFE5EF2D6C}"/>
                </a:ext>
              </a:extLst>
            </p:cNvPr>
            <p:cNvSpPr/>
            <p:nvPr/>
          </p:nvSpPr>
          <p:spPr>
            <a:xfrm>
              <a:off x="6839588" y="6666439"/>
              <a:ext cx="3119828" cy="307777"/>
            </a:xfrm>
            <a:prstGeom prst="rect">
              <a:avLst/>
            </a:prstGeom>
          </p:spPr>
          <p:txBody>
            <a:bodyPr wrap="none">
              <a:spAutoFit/>
            </a:bodyPr>
            <a:lstStyle/>
            <a:p>
              <a:pPr>
                <a:spcBef>
                  <a:spcPct val="50000"/>
                </a:spcBef>
              </a:pPr>
              <a:r>
                <a:rPr lang="en-US" sz="1400" dirty="0">
                  <a:solidFill>
                    <a:schemeClr val="accent3"/>
                  </a:solidFill>
                  <a:ea typeface="ＭＳ Ｐゴシック" pitchFamily="34" charset="-128"/>
                </a:rPr>
                <a:t>Process Signals  providing real-time data</a:t>
              </a:r>
            </a:p>
          </p:txBody>
        </p:sp>
        <p:pic>
          <p:nvPicPr>
            <p:cNvPr id="13" name="Picture 12" descr="A close up of a sign&#10;&#10;Description generated with very high confidence">
              <a:extLst>
                <a:ext uri="{FF2B5EF4-FFF2-40B4-BE49-F238E27FC236}">
                  <a16:creationId xmlns:a16="http://schemas.microsoft.com/office/drawing/2014/main" id="{FB511456-3227-A70A-9B89-291E8BF0DE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3608" y="4201897"/>
              <a:ext cx="744615" cy="842914"/>
            </a:xfrm>
            <a:prstGeom prst="rect">
              <a:avLst/>
            </a:prstGeom>
          </p:spPr>
        </p:pic>
        <p:pic>
          <p:nvPicPr>
            <p:cNvPr id="14" name="Picture 13" descr="A close up of a sign&#10;&#10;Description generated with very high confidence">
              <a:extLst>
                <a:ext uri="{FF2B5EF4-FFF2-40B4-BE49-F238E27FC236}">
                  <a16:creationId xmlns:a16="http://schemas.microsoft.com/office/drawing/2014/main" id="{584C4139-872F-B0CC-DF32-10A783D9C5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3608" y="3274075"/>
              <a:ext cx="702349" cy="826259"/>
            </a:xfrm>
            <a:prstGeom prst="rect">
              <a:avLst/>
            </a:prstGeom>
          </p:spPr>
        </p:pic>
        <p:pic>
          <p:nvPicPr>
            <p:cNvPr id="15" name="Picture 14" descr="A close up of a sign&#10;&#10;Description generated with very high confidence">
              <a:extLst>
                <a:ext uri="{FF2B5EF4-FFF2-40B4-BE49-F238E27FC236}">
                  <a16:creationId xmlns:a16="http://schemas.microsoft.com/office/drawing/2014/main" id="{26BB8648-73A5-9144-FB81-797B3A7770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3608" y="2332437"/>
              <a:ext cx="729903" cy="826260"/>
            </a:xfrm>
            <a:prstGeom prst="rect">
              <a:avLst/>
            </a:prstGeom>
          </p:spPr>
        </p:pic>
      </p:grpSp>
      <p:sp>
        <p:nvSpPr>
          <p:cNvPr id="24" name="TextBox 23">
            <a:extLst>
              <a:ext uri="{FF2B5EF4-FFF2-40B4-BE49-F238E27FC236}">
                <a16:creationId xmlns:a16="http://schemas.microsoft.com/office/drawing/2014/main" id="{B4658552-DD1E-ABF6-E7D2-86ED170C7E1D}"/>
              </a:ext>
            </a:extLst>
          </p:cNvPr>
          <p:cNvSpPr txBox="1"/>
          <p:nvPr/>
        </p:nvSpPr>
        <p:spPr>
          <a:xfrm>
            <a:off x="918040" y="1680662"/>
            <a:ext cx="4419600" cy="4524315"/>
          </a:xfrm>
          <a:prstGeom prst="rect">
            <a:avLst/>
          </a:prstGeom>
          <a:noFill/>
        </p:spPr>
        <p:txBody>
          <a:bodyPr wrap="square">
            <a:spAutoFit/>
          </a:bodyPr>
          <a:lstStyle/>
          <a:p>
            <a:r>
              <a:rPr lang="en-US" sz="3200" dirty="0">
                <a:solidFill>
                  <a:schemeClr val="accent1">
                    <a:lumMod val="50000"/>
                  </a:schemeClr>
                </a:solidFill>
              </a:rPr>
              <a:t>"GBS possesses extensive expertise and a wealth of experience in delivering automation solutions tailored to varying business requirements, ranging from Level-II automation to Level-V automation."</a:t>
            </a:r>
          </a:p>
        </p:txBody>
      </p:sp>
      <p:pic>
        <p:nvPicPr>
          <p:cNvPr id="3" name="Picture 2">
            <a:extLst>
              <a:ext uri="{FF2B5EF4-FFF2-40B4-BE49-F238E27FC236}">
                <a16:creationId xmlns:a16="http://schemas.microsoft.com/office/drawing/2014/main" id="{243943F7-CD9D-747F-872A-C2CAD78EF197}"/>
              </a:ext>
            </a:extLst>
          </p:cNvPr>
          <p:cNvPicPr>
            <a:picLocks noChangeAspect="1"/>
          </p:cNvPicPr>
          <p:nvPr/>
        </p:nvPicPr>
        <p:blipFill>
          <a:blip r:embed="rId7"/>
          <a:stretch>
            <a:fillRect/>
          </a:stretch>
        </p:blipFill>
        <p:spPr>
          <a:xfrm>
            <a:off x="9523412" y="-304811"/>
            <a:ext cx="2798307" cy="1871634"/>
          </a:xfrm>
          <a:prstGeom prst="rect">
            <a:avLst/>
          </a:prstGeom>
        </p:spPr>
      </p:pic>
    </p:spTree>
    <p:extLst>
      <p:ext uri="{BB962C8B-B14F-4D97-AF65-F5344CB8AC3E}">
        <p14:creationId xmlns:p14="http://schemas.microsoft.com/office/powerpoint/2010/main" val="216103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9AA8B8AD-5D54-6DD9-E49D-B961EB1966C0}"/>
              </a:ext>
            </a:extLst>
          </p:cNvPr>
          <p:cNvSpPr/>
          <p:nvPr/>
        </p:nvSpPr>
        <p:spPr>
          <a:xfrm>
            <a:off x="227012" y="1439342"/>
            <a:ext cx="7678420" cy="1896110"/>
          </a:xfrm>
          <a:custGeom>
            <a:avLst/>
            <a:gdLst/>
            <a:ahLst/>
            <a:cxnLst/>
            <a:rect l="l" t="t" r="r" b="b"/>
            <a:pathLst>
              <a:path w="7678420" h="1896110">
                <a:moveTo>
                  <a:pt x="7488301" y="0"/>
                </a:moveTo>
                <a:lnTo>
                  <a:pt x="189611" y="0"/>
                </a:lnTo>
                <a:lnTo>
                  <a:pt x="139185" y="6769"/>
                </a:lnTo>
                <a:lnTo>
                  <a:pt x="93885" y="25875"/>
                </a:lnTo>
                <a:lnTo>
                  <a:pt x="55514" y="55514"/>
                </a:lnTo>
                <a:lnTo>
                  <a:pt x="25875" y="93885"/>
                </a:lnTo>
                <a:lnTo>
                  <a:pt x="6769" y="139185"/>
                </a:lnTo>
                <a:lnTo>
                  <a:pt x="0" y="189610"/>
                </a:lnTo>
                <a:lnTo>
                  <a:pt x="0" y="1706244"/>
                </a:lnTo>
                <a:lnTo>
                  <a:pt x="6769" y="1756670"/>
                </a:lnTo>
                <a:lnTo>
                  <a:pt x="25875" y="1801970"/>
                </a:lnTo>
                <a:lnTo>
                  <a:pt x="55514" y="1840341"/>
                </a:lnTo>
                <a:lnTo>
                  <a:pt x="93885" y="1869980"/>
                </a:lnTo>
                <a:lnTo>
                  <a:pt x="139185" y="1889086"/>
                </a:lnTo>
                <a:lnTo>
                  <a:pt x="189611" y="1895855"/>
                </a:lnTo>
                <a:lnTo>
                  <a:pt x="7488301" y="1895855"/>
                </a:lnTo>
                <a:lnTo>
                  <a:pt x="7538726" y="1889086"/>
                </a:lnTo>
                <a:lnTo>
                  <a:pt x="7584026" y="1869980"/>
                </a:lnTo>
                <a:lnTo>
                  <a:pt x="7622397" y="1840341"/>
                </a:lnTo>
                <a:lnTo>
                  <a:pt x="7652036" y="1801970"/>
                </a:lnTo>
                <a:lnTo>
                  <a:pt x="7671142" y="1756670"/>
                </a:lnTo>
                <a:lnTo>
                  <a:pt x="7677911" y="1706244"/>
                </a:lnTo>
                <a:lnTo>
                  <a:pt x="7677911" y="189610"/>
                </a:lnTo>
                <a:lnTo>
                  <a:pt x="7671142" y="139185"/>
                </a:lnTo>
                <a:lnTo>
                  <a:pt x="7652036" y="93885"/>
                </a:lnTo>
                <a:lnTo>
                  <a:pt x="7622397" y="55514"/>
                </a:lnTo>
                <a:lnTo>
                  <a:pt x="7584026" y="25875"/>
                </a:lnTo>
                <a:lnTo>
                  <a:pt x="7538726" y="6769"/>
                </a:lnTo>
                <a:lnTo>
                  <a:pt x="7488301" y="0"/>
                </a:lnTo>
                <a:close/>
              </a:path>
            </a:pathLst>
          </a:custGeom>
          <a:solidFill>
            <a:srgbClr val="4471C4"/>
          </a:solidFill>
        </p:spPr>
        <p:txBody>
          <a:bodyPr wrap="square" lIns="0" tIns="0" rIns="0" bIns="0" rtlCol="0"/>
          <a:lstStyle/>
          <a:p>
            <a:endParaRPr/>
          </a:p>
        </p:txBody>
      </p:sp>
      <p:sp>
        <p:nvSpPr>
          <p:cNvPr id="5" name="object 7">
            <a:extLst>
              <a:ext uri="{FF2B5EF4-FFF2-40B4-BE49-F238E27FC236}">
                <a16:creationId xmlns:a16="http://schemas.microsoft.com/office/drawing/2014/main" id="{81CCA5B6-A424-89CD-8CC1-9F7F251DD68C}"/>
              </a:ext>
            </a:extLst>
          </p:cNvPr>
          <p:cNvSpPr/>
          <p:nvPr/>
        </p:nvSpPr>
        <p:spPr>
          <a:xfrm>
            <a:off x="227012" y="1439342"/>
            <a:ext cx="7678420" cy="1896110"/>
          </a:xfrm>
          <a:custGeom>
            <a:avLst/>
            <a:gdLst/>
            <a:ahLst/>
            <a:cxnLst/>
            <a:rect l="l" t="t" r="r" b="b"/>
            <a:pathLst>
              <a:path w="7678420" h="1896110">
                <a:moveTo>
                  <a:pt x="0" y="189610"/>
                </a:moveTo>
                <a:lnTo>
                  <a:pt x="6769" y="139185"/>
                </a:lnTo>
                <a:lnTo>
                  <a:pt x="25875" y="93885"/>
                </a:lnTo>
                <a:lnTo>
                  <a:pt x="55514" y="55514"/>
                </a:lnTo>
                <a:lnTo>
                  <a:pt x="93885" y="25875"/>
                </a:lnTo>
                <a:lnTo>
                  <a:pt x="139185" y="6769"/>
                </a:lnTo>
                <a:lnTo>
                  <a:pt x="189611" y="0"/>
                </a:lnTo>
                <a:lnTo>
                  <a:pt x="7488301" y="0"/>
                </a:lnTo>
                <a:lnTo>
                  <a:pt x="7538726" y="6769"/>
                </a:lnTo>
                <a:lnTo>
                  <a:pt x="7584026" y="25875"/>
                </a:lnTo>
                <a:lnTo>
                  <a:pt x="7622397" y="55514"/>
                </a:lnTo>
                <a:lnTo>
                  <a:pt x="7652036" y="93885"/>
                </a:lnTo>
                <a:lnTo>
                  <a:pt x="7671142" y="139185"/>
                </a:lnTo>
                <a:lnTo>
                  <a:pt x="7677911" y="189610"/>
                </a:lnTo>
                <a:lnTo>
                  <a:pt x="7677911" y="1706244"/>
                </a:lnTo>
                <a:lnTo>
                  <a:pt x="7671142" y="1756670"/>
                </a:lnTo>
                <a:lnTo>
                  <a:pt x="7652036" y="1801970"/>
                </a:lnTo>
                <a:lnTo>
                  <a:pt x="7622397" y="1840341"/>
                </a:lnTo>
                <a:lnTo>
                  <a:pt x="7584026" y="1869980"/>
                </a:lnTo>
                <a:lnTo>
                  <a:pt x="7538726" y="1889086"/>
                </a:lnTo>
                <a:lnTo>
                  <a:pt x="7488301" y="1895855"/>
                </a:lnTo>
                <a:lnTo>
                  <a:pt x="189611" y="1895855"/>
                </a:lnTo>
                <a:lnTo>
                  <a:pt x="139185" y="1889086"/>
                </a:lnTo>
                <a:lnTo>
                  <a:pt x="93885" y="1869980"/>
                </a:lnTo>
                <a:lnTo>
                  <a:pt x="55514" y="1840341"/>
                </a:lnTo>
                <a:lnTo>
                  <a:pt x="25875" y="1801970"/>
                </a:lnTo>
                <a:lnTo>
                  <a:pt x="6769" y="1756670"/>
                </a:lnTo>
                <a:lnTo>
                  <a:pt x="0" y="1706244"/>
                </a:lnTo>
                <a:lnTo>
                  <a:pt x="0" y="189610"/>
                </a:lnTo>
                <a:close/>
              </a:path>
            </a:pathLst>
          </a:custGeom>
          <a:ln w="12192">
            <a:solidFill>
              <a:srgbClr val="FFFFFF"/>
            </a:solidFill>
          </a:ln>
        </p:spPr>
        <p:txBody>
          <a:bodyPr wrap="square" lIns="0" tIns="0" rIns="0" bIns="0" rtlCol="0"/>
          <a:lstStyle/>
          <a:p>
            <a:endParaRPr/>
          </a:p>
        </p:txBody>
      </p:sp>
      <p:sp>
        <p:nvSpPr>
          <p:cNvPr id="6" name="object 8">
            <a:extLst>
              <a:ext uri="{FF2B5EF4-FFF2-40B4-BE49-F238E27FC236}">
                <a16:creationId xmlns:a16="http://schemas.microsoft.com/office/drawing/2014/main" id="{02B0C6B7-8F3B-0FE2-8D18-9FE830DC3045}"/>
              </a:ext>
            </a:extLst>
          </p:cNvPr>
          <p:cNvSpPr/>
          <p:nvPr/>
        </p:nvSpPr>
        <p:spPr>
          <a:xfrm>
            <a:off x="417512" y="1628319"/>
            <a:ext cx="1534668" cy="1517903"/>
          </a:xfrm>
          <a:prstGeom prst="rect">
            <a:avLst/>
          </a:prstGeom>
          <a:blipFill>
            <a:blip r:embed="rId2" cstate="print"/>
            <a:stretch>
              <a:fillRect/>
            </a:stretch>
          </a:blipFill>
        </p:spPr>
        <p:txBody>
          <a:bodyPr wrap="square" lIns="0" tIns="0" rIns="0" bIns="0" rtlCol="0"/>
          <a:lstStyle/>
          <a:p>
            <a:endParaRPr/>
          </a:p>
        </p:txBody>
      </p:sp>
      <p:sp>
        <p:nvSpPr>
          <p:cNvPr id="7" name="object 9">
            <a:extLst>
              <a:ext uri="{FF2B5EF4-FFF2-40B4-BE49-F238E27FC236}">
                <a16:creationId xmlns:a16="http://schemas.microsoft.com/office/drawing/2014/main" id="{213D318D-A89B-D726-5F06-E0300CCFF2DF}"/>
              </a:ext>
            </a:extLst>
          </p:cNvPr>
          <p:cNvSpPr/>
          <p:nvPr/>
        </p:nvSpPr>
        <p:spPr>
          <a:xfrm>
            <a:off x="417513" y="1628319"/>
            <a:ext cx="1534795" cy="1518285"/>
          </a:xfrm>
          <a:custGeom>
            <a:avLst/>
            <a:gdLst/>
            <a:ahLst/>
            <a:cxnLst/>
            <a:rect l="l" t="t" r="r" b="b"/>
            <a:pathLst>
              <a:path w="1534795" h="1518285">
                <a:moveTo>
                  <a:pt x="0" y="151764"/>
                </a:moveTo>
                <a:lnTo>
                  <a:pt x="7736" y="103794"/>
                </a:lnTo>
                <a:lnTo>
                  <a:pt x="29281" y="62133"/>
                </a:lnTo>
                <a:lnTo>
                  <a:pt x="62133" y="29281"/>
                </a:lnTo>
                <a:lnTo>
                  <a:pt x="103794" y="7736"/>
                </a:lnTo>
                <a:lnTo>
                  <a:pt x="151765" y="0"/>
                </a:lnTo>
                <a:lnTo>
                  <a:pt x="1382903" y="0"/>
                </a:lnTo>
                <a:lnTo>
                  <a:pt x="1430873" y="7736"/>
                </a:lnTo>
                <a:lnTo>
                  <a:pt x="1472534" y="29281"/>
                </a:lnTo>
                <a:lnTo>
                  <a:pt x="1505386" y="62133"/>
                </a:lnTo>
                <a:lnTo>
                  <a:pt x="1526931" y="103794"/>
                </a:lnTo>
                <a:lnTo>
                  <a:pt x="1534668" y="151764"/>
                </a:lnTo>
                <a:lnTo>
                  <a:pt x="1534668" y="1366139"/>
                </a:lnTo>
                <a:lnTo>
                  <a:pt x="1526931" y="1414109"/>
                </a:lnTo>
                <a:lnTo>
                  <a:pt x="1505386" y="1455770"/>
                </a:lnTo>
                <a:lnTo>
                  <a:pt x="1472534" y="1488622"/>
                </a:lnTo>
                <a:lnTo>
                  <a:pt x="1430873" y="1510167"/>
                </a:lnTo>
                <a:lnTo>
                  <a:pt x="1382903" y="1517903"/>
                </a:lnTo>
                <a:lnTo>
                  <a:pt x="151765" y="1517903"/>
                </a:lnTo>
                <a:lnTo>
                  <a:pt x="103794" y="1510167"/>
                </a:lnTo>
                <a:lnTo>
                  <a:pt x="62133" y="1488622"/>
                </a:lnTo>
                <a:lnTo>
                  <a:pt x="29281" y="1455770"/>
                </a:lnTo>
                <a:lnTo>
                  <a:pt x="7736" y="1414109"/>
                </a:lnTo>
                <a:lnTo>
                  <a:pt x="0" y="1366139"/>
                </a:lnTo>
                <a:lnTo>
                  <a:pt x="0" y="151764"/>
                </a:lnTo>
                <a:close/>
              </a:path>
            </a:pathLst>
          </a:custGeom>
          <a:ln w="12192">
            <a:solidFill>
              <a:srgbClr val="FFFFFF"/>
            </a:solidFill>
          </a:ln>
        </p:spPr>
        <p:txBody>
          <a:bodyPr wrap="square" lIns="0" tIns="0" rIns="0" bIns="0" rtlCol="0"/>
          <a:lstStyle/>
          <a:p>
            <a:endParaRPr/>
          </a:p>
        </p:txBody>
      </p:sp>
      <p:sp>
        <p:nvSpPr>
          <p:cNvPr id="8" name="object 10">
            <a:extLst>
              <a:ext uri="{FF2B5EF4-FFF2-40B4-BE49-F238E27FC236}">
                <a16:creationId xmlns:a16="http://schemas.microsoft.com/office/drawing/2014/main" id="{034B1D44-F5FE-A9CB-E2B0-8346489BF693}"/>
              </a:ext>
            </a:extLst>
          </p:cNvPr>
          <p:cNvSpPr/>
          <p:nvPr/>
        </p:nvSpPr>
        <p:spPr>
          <a:xfrm>
            <a:off x="237680" y="3527221"/>
            <a:ext cx="7678420" cy="2246630"/>
          </a:xfrm>
          <a:custGeom>
            <a:avLst/>
            <a:gdLst/>
            <a:ahLst/>
            <a:cxnLst/>
            <a:rect l="l" t="t" r="r" b="b"/>
            <a:pathLst>
              <a:path w="7678420" h="2246629">
                <a:moveTo>
                  <a:pt x="7453248" y="0"/>
                </a:moveTo>
                <a:lnTo>
                  <a:pt x="224662" y="0"/>
                </a:lnTo>
                <a:lnTo>
                  <a:pt x="179385" y="4564"/>
                </a:lnTo>
                <a:lnTo>
                  <a:pt x="137213" y="17654"/>
                </a:lnTo>
                <a:lnTo>
                  <a:pt x="99051" y="38368"/>
                </a:lnTo>
                <a:lnTo>
                  <a:pt x="65801" y="65801"/>
                </a:lnTo>
                <a:lnTo>
                  <a:pt x="38368" y="99051"/>
                </a:lnTo>
                <a:lnTo>
                  <a:pt x="17654" y="137213"/>
                </a:lnTo>
                <a:lnTo>
                  <a:pt x="4564" y="179385"/>
                </a:lnTo>
                <a:lnTo>
                  <a:pt x="0" y="224662"/>
                </a:lnTo>
                <a:lnTo>
                  <a:pt x="0" y="2021738"/>
                </a:lnTo>
                <a:lnTo>
                  <a:pt x="4564" y="2067011"/>
                </a:lnTo>
                <a:lnTo>
                  <a:pt x="17654" y="2109178"/>
                </a:lnTo>
                <a:lnTo>
                  <a:pt x="38368" y="2147336"/>
                </a:lnTo>
                <a:lnTo>
                  <a:pt x="65801" y="2180582"/>
                </a:lnTo>
                <a:lnTo>
                  <a:pt x="99051" y="2208012"/>
                </a:lnTo>
                <a:lnTo>
                  <a:pt x="137213" y="2228723"/>
                </a:lnTo>
                <a:lnTo>
                  <a:pt x="179385" y="2241812"/>
                </a:lnTo>
                <a:lnTo>
                  <a:pt x="224662" y="2246376"/>
                </a:lnTo>
                <a:lnTo>
                  <a:pt x="7453248" y="2246376"/>
                </a:lnTo>
                <a:lnTo>
                  <a:pt x="7498526" y="2241812"/>
                </a:lnTo>
                <a:lnTo>
                  <a:pt x="7540698" y="2228723"/>
                </a:lnTo>
                <a:lnTo>
                  <a:pt x="7578860" y="2208012"/>
                </a:lnTo>
                <a:lnTo>
                  <a:pt x="7612110" y="2180582"/>
                </a:lnTo>
                <a:lnTo>
                  <a:pt x="7639543" y="2147336"/>
                </a:lnTo>
                <a:lnTo>
                  <a:pt x="7660257" y="2109178"/>
                </a:lnTo>
                <a:lnTo>
                  <a:pt x="7673347" y="2067011"/>
                </a:lnTo>
                <a:lnTo>
                  <a:pt x="7677911" y="2021738"/>
                </a:lnTo>
                <a:lnTo>
                  <a:pt x="7677911" y="224662"/>
                </a:lnTo>
                <a:lnTo>
                  <a:pt x="7673347" y="179385"/>
                </a:lnTo>
                <a:lnTo>
                  <a:pt x="7660257" y="137213"/>
                </a:lnTo>
                <a:lnTo>
                  <a:pt x="7639543" y="99051"/>
                </a:lnTo>
                <a:lnTo>
                  <a:pt x="7612110" y="65801"/>
                </a:lnTo>
                <a:lnTo>
                  <a:pt x="7578860" y="38368"/>
                </a:lnTo>
                <a:lnTo>
                  <a:pt x="7540698" y="17654"/>
                </a:lnTo>
                <a:lnTo>
                  <a:pt x="7498526" y="4564"/>
                </a:lnTo>
                <a:lnTo>
                  <a:pt x="7453248" y="0"/>
                </a:lnTo>
                <a:close/>
              </a:path>
            </a:pathLst>
          </a:custGeom>
          <a:solidFill>
            <a:srgbClr val="4471C4"/>
          </a:solidFill>
        </p:spPr>
        <p:txBody>
          <a:bodyPr wrap="square" lIns="0" tIns="0" rIns="0" bIns="0" rtlCol="0"/>
          <a:lstStyle/>
          <a:p>
            <a:endParaRPr/>
          </a:p>
        </p:txBody>
      </p:sp>
      <p:sp>
        <p:nvSpPr>
          <p:cNvPr id="9" name="object 11">
            <a:extLst>
              <a:ext uri="{FF2B5EF4-FFF2-40B4-BE49-F238E27FC236}">
                <a16:creationId xmlns:a16="http://schemas.microsoft.com/office/drawing/2014/main" id="{CE7845E7-4303-81BD-1A65-E041394F3BE0}"/>
              </a:ext>
            </a:extLst>
          </p:cNvPr>
          <p:cNvSpPr txBox="1"/>
          <p:nvPr/>
        </p:nvSpPr>
        <p:spPr>
          <a:xfrm>
            <a:off x="2054669" y="1295400"/>
            <a:ext cx="4787900" cy="4343400"/>
          </a:xfrm>
          <a:prstGeom prst="rect">
            <a:avLst/>
          </a:prstGeom>
        </p:spPr>
        <p:txBody>
          <a:bodyPr vert="horz" wrap="square" lIns="0" tIns="193675" rIns="0" bIns="0" rtlCol="0">
            <a:spAutoFit/>
          </a:bodyPr>
          <a:lstStyle/>
          <a:p>
            <a:pPr marL="12700">
              <a:spcBef>
                <a:spcPts val="1525"/>
              </a:spcBef>
            </a:pPr>
            <a:r>
              <a:rPr sz="3000" b="1" spc="-10" dirty="0">
                <a:solidFill>
                  <a:srgbClr val="FFFFFF"/>
                </a:solidFill>
                <a:latin typeface="Calibri"/>
                <a:cs typeface="Calibri"/>
              </a:rPr>
              <a:t>What</a:t>
            </a:r>
            <a:endParaRPr sz="3000">
              <a:latin typeface="Calibri"/>
              <a:cs typeface="Calibri"/>
            </a:endParaRPr>
          </a:p>
          <a:p>
            <a:pPr marL="241300" indent="-228600">
              <a:spcBef>
                <a:spcPts val="1100"/>
              </a:spcBef>
              <a:buChar char="•"/>
              <a:tabLst>
                <a:tab pos="241300" algn="l"/>
              </a:tabLst>
            </a:pPr>
            <a:r>
              <a:rPr sz="2300" spc="-10" dirty="0">
                <a:solidFill>
                  <a:srgbClr val="FFFFFF"/>
                </a:solidFill>
                <a:latin typeface="Calibri"/>
                <a:cs typeface="Calibri"/>
              </a:rPr>
              <a:t>Operational</a:t>
            </a:r>
            <a:r>
              <a:rPr sz="2300" spc="-25" dirty="0">
                <a:solidFill>
                  <a:srgbClr val="FFFFFF"/>
                </a:solidFill>
                <a:latin typeface="Calibri"/>
                <a:cs typeface="Calibri"/>
              </a:rPr>
              <a:t> </a:t>
            </a:r>
            <a:r>
              <a:rPr sz="2300" spc="-5" dirty="0">
                <a:solidFill>
                  <a:srgbClr val="FFFFFF"/>
                </a:solidFill>
                <a:latin typeface="Calibri"/>
                <a:cs typeface="Calibri"/>
              </a:rPr>
              <a:t>Monitoring</a:t>
            </a:r>
            <a:endParaRPr sz="2300">
              <a:latin typeface="Calibri"/>
              <a:cs typeface="Calibri"/>
            </a:endParaRPr>
          </a:p>
          <a:p>
            <a:pPr marL="241300" indent="-228600">
              <a:spcBef>
                <a:spcPts val="180"/>
              </a:spcBef>
              <a:buChar char="•"/>
              <a:tabLst>
                <a:tab pos="241300" algn="l"/>
              </a:tabLst>
            </a:pPr>
            <a:r>
              <a:rPr sz="2300" spc="-10" dirty="0">
                <a:solidFill>
                  <a:srgbClr val="FFFFFF"/>
                </a:solidFill>
                <a:latin typeface="Calibri"/>
                <a:cs typeface="Calibri"/>
              </a:rPr>
              <a:t>Performance</a:t>
            </a:r>
            <a:r>
              <a:rPr sz="2300" spc="-30" dirty="0">
                <a:solidFill>
                  <a:srgbClr val="FFFFFF"/>
                </a:solidFill>
                <a:latin typeface="Calibri"/>
                <a:cs typeface="Calibri"/>
              </a:rPr>
              <a:t> </a:t>
            </a:r>
            <a:r>
              <a:rPr sz="2300" spc="-5" dirty="0">
                <a:solidFill>
                  <a:srgbClr val="FFFFFF"/>
                </a:solidFill>
                <a:latin typeface="Calibri"/>
                <a:cs typeface="Calibri"/>
              </a:rPr>
              <a:t>Monitoring</a:t>
            </a:r>
            <a:endParaRPr sz="2300">
              <a:latin typeface="Calibri"/>
              <a:cs typeface="Calibri"/>
            </a:endParaRPr>
          </a:p>
          <a:p>
            <a:pPr marL="241300" indent="-228600">
              <a:spcBef>
                <a:spcPts val="190"/>
              </a:spcBef>
              <a:buChar char="•"/>
              <a:tabLst>
                <a:tab pos="241300" algn="l"/>
              </a:tabLst>
            </a:pPr>
            <a:r>
              <a:rPr sz="2300" dirty="0">
                <a:solidFill>
                  <a:srgbClr val="FFFFFF"/>
                </a:solidFill>
                <a:latin typeface="Calibri"/>
                <a:cs typeface="Calibri"/>
              </a:rPr>
              <a:t>Business</a:t>
            </a:r>
            <a:r>
              <a:rPr sz="2300" spc="-20" dirty="0">
                <a:solidFill>
                  <a:srgbClr val="FFFFFF"/>
                </a:solidFill>
                <a:latin typeface="Calibri"/>
                <a:cs typeface="Calibri"/>
              </a:rPr>
              <a:t> </a:t>
            </a:r>
            <a:r>
              <a:rPr sz="2300" dirty="0">
                <a:solidFill>
                  <a:srgbClr val="FFFFFF"/>
                </a:solidFill>
                <a:latin typeface="Calibri"/>
                <a:cs typeface="Calibri"/>
              </a:rPr>
              <a:t>KPIs</a:t>
            </a:r>
            <a:endParaRPr sz="2300">
              <a:latin typeface="Calibri"/>
              <a:cs typeface="Calibri"/>
            </a:endParaRPr>
          </a:p>
          <a:p>
            <a:pPr>
              <a:spcBef>
                <a:spcPts val="35"/>
              </a:spcBef>
              <a:buClr>
                <a:srgbClr val="FFFFFF"/>
              </a:buClr>
              <a:buFont typeface="Calibri"/>
              <a:buChar char="•"/>
            </a:pPr>
            <a:endParaRPr sz="2500">
              <a:latin typeface="Calibri"/>
              <a:cs typeface="Calibri"/>
            </a:endParaRPr>
          </a:p>
          <a:p>
            <a:pPr marL="53975">
              <a:spcBef>
                <a:spcPts val="5"/>
              </a:spcBef>
            </a:pPr>
            <a:r>
              <a:rPr sz="2900" b="1" dirty="0">
                <a:solidFill>
                  <a:srgbClr val="FFFFFF"/>
                </a:solidFill>
                <a:latin typeface="Calibri"/>
                <a:cs typeface="Calibri"/>
              </a:rPr>
              <a:t>How</a:t>
            </a:r>
            <a:endParaRPr sz="2900">
              <a:latin typeface="Calibri"/>
              <a:cs typeface="Calibri"/>
            </a:endParaRPr>
          </a:p>
          <a:p>
            <a:pPr marL="282575" indent="-229235">
              <a:spcBef>
                <a:spcPts val="1045"/>
              </a:spcBef>
              <a:buChar char="•"/>
              <a:tabLst>
                <a:tab pos="283210" algn="l"/>
              </a:tabLst>
            </a:pPr>
            <a:r>
              <a:rPr sz="2300" spc="-10" dirty="0">
                <a:solidFill>
                  <a:srgbClr val="FFFFFF"/>
                </a:solidFill>
                <a:latin typeface="Calibri"/>
                <a:cs typeface="Calibri"/>
              </a:rPr>
              <a:t>Real </a:t>
            </a:r>
            <a:r>
              <a:rPr sz="2300" spc="-5" dirty="0">
                <a:solidFill>
                  <a:srgbClr val="FFFFFF"/>
                </a:solidFill>
                <a:latin typeface="Calibri"/>
                <a:cs typeface="Calibri"/>
              </a:rPr>
              <a:t>time </a:t>
            </a:r>
            <a:r>
              <a:rPr sz="2300" spc="-15" dirty="0">
                <a:solidFill>
                  <a:srgbClr val="FFFFFF"/>
                </a:solidFill>
                <a:latin typeface="Calibri"/>
                <a:cs typeface="Calibri"/>
              </a:rPr>
              <a:t>data </a:t>
            </a:r>
            <a:r>
              <a:rPr sz="2300" dirty="0">
                <a:solidFill>
                  <a:srgbClr val="FFFFFF"/>
                </a:solidFill>
                <a:latin typeface="Calibri"/>
                <a:cs typeface="Calibri"/>
              </a:rPr>
              <a:t>acquisition </a:t>
            </a:r>
            <a:r>
              <a:rPr sz="2300" spc="-15" dirty="0">
                <a:solidFill>
                  <a:srgbClr val="FFFFFF"/>
                </a:solidFill>
                <a:latin typeface="Calibri"/>
                <a:cs typeface="Calibri"/>
              </a:rPr>
              <a:t>from</a:t>
            </a:r>
            <a:r>
              <a:rPr sz="2300" spc="-45" dirty="0">
                <a:solidFill>
                  <a:srgbClr val="FFFFFF"/>
                </a:solidFill>
                <a:latin typeface="Calibri"/>
                <a:cs typeface="Calibri"/>
              </a:rPr>
              <a:t> </a:t>
            </a:r>
            <a:r>
              <a:rPr sz="2300" spc="-5" dirty="0">
                <a:solidFill>
                  <a:srgbClr val="FFFFFF"/>
                </a:solidFill>
                <a:latin typeface="Calibri"/>
                <a:cs typeface="Calibri"/>
              </a:rPr>
              <a:t>Plants</a:t>
            </a:r>
            <a:endParaRPr sz="2300">
              <a:latin typeface="Calibri"/>
              <a:cs typeface="Calibri"/>
            </a:endParaRPr>
          </a:p>
          <a:p>
            <a:pPr marL="282575" indent="-229235">
              <a:spcBef>
                <a:spcPts val="190"/>
              </a:spcBef>
              <a:buChar char="•"/>
              <a:tabLst>
                <a:tab pos="283210" algn="l"/>
              </a:tabLst>
            </a:pPr>
            <a:r>
              <a:rPr sz="2300" spc="-15" dirty="0">
                <a:solidFill>
                  <a:srgbClr val="FFFFFF"/>
                </a:solidFill>
                <a:latin typeface="Calibri"/>
                <a:cs typeface="Calibri"/>
              </a:rPr>
              <a:t>Key data </a:t>
            </a:r>
            <a:r>
              <a:rPr sz="2300" dirty="0">
                <a:solidFill>
                  <a:srgbClr val="FFFFFF"/>
                </a:solidFill>
                <a:latin typeface="Calibri"/>
                <a:cs typeface="Calibri"/>
              </a:rPr>
              <a:t>acquisition </a:t>
            </a:r>
            <a:r>
              <a:rPr sz="2300" spc="-15" dirty="0">
                <a:solidFill>
                  <a:srgbClr val="FFFFFF"/>
                </a:solidFill>
                <a:latin typeface="Calibri"/>
                <a:cs typeface="Calibri"/>
              </a:rPr>
              <a:t>from</a:t>
            </a:r>
            <a:r>
              <a:rPr sz="2300" spc="-40" dirty="0">
                <a:solidFill>
                  <a:srgbClr val="FFFFFF"/>
                </a:solidFill>
                <a:latin typeface="Calibri"/>
                <a:cs typeface="Calibri"/>
              </a:rPr>
              <a:t> </a:t>
            </a:r>
            <a:r>
              <a:rPr sz="2300" spc="-5" dirty="0">
                <a:solidFill>
                  <a:srgbClr val="FFFFFF"/>
                </a:solidFill>
                <a:latin typeface="Calibri"/>
                <a:cs typeface="Calibri"/>
              </a:rPr>
              <a:t>SAP</a:t>
            </a:r>
            <a:endParaRPr sz="2300">
              <a:latin typeface="Calibri"/>
              <a:cs typeface="Calibri"/>
            </a:endParaRPr>
          </a:p>
          <a:p>
            <a:pPr marL="282575" indent="-229235">
              <a:spcBef>
                <a:spcPts val="180"/>
              </a:spcBef>
              <a:buChar char="•"/>
              <a:tabLst>
                <a:tab pos="283210" algn="l"/>
              </a:tabLst>
            </a:pPr>
            <a:r>
              <a:rPr sz="2300" spc="-10" dirty="0">
                <a:solidFill>
                  <a:srgbClr val="FFFFFF"/>
                </a:solidFill>
                <a:latin typeface="Calibri"/>
                <a:cs typeface="Calibri"/>
              </a:rPr>
              <a:t>Converting </a:t>
            </a:r>
            <a:r>
              <a:rPr sz="2300" dirty="0">
                <a:solidFill>
                  <a:srgbClr val="FFFFFF"/>
                </a:solidFill>
                <a:latin typeface="Calibri"/>
                <a:cs typeface="Calibri"/>
              </a:rPr>
              <a:t>these </a:t>
            </a:r>
            <a:r>
              <a:rPr sz="2300" spc="-15" dirty="0">
                <a:solidFill>
                  <a:srgbClr val="FFFFFF"/>
                </a:solidFill>
                <a:latin typeface="Calibri"/>
                <a:cs typeface="Calibri"/>
              </a:rPr>
              <a:t>data to</a:t>
            </a:r>
            <a:r>
              <a:rPr sz="2300" spc="-25" dirty="0">
                <a:solidFill>
                  <a:srgbClr val="FFFFFF"/>
                </a:solidFill>
                <a:latin typeface="Calibri"/>
                <a:cs typeface="Calibri"/>
              </a:rPr>
              <a:t> </a:t>
            </a:r>
            <a:r>
              <a:rPr sz="2300" dirty="0">
                <a:solidFill>
                  <a:srgbClr val="FFFFFF"/>
                </a:solidFill>
                <a:latin typeface="Calibri"/>
                <a:cs typeface="Calibri"/>
              </a:rPr>
              <a:t>KPI</a:t>
            </a:r>
            <a:endParaRPr sz="2300">
              <a:latin typeface="Calibri"/>
              <a:cs typeface="Calibri"/>
            </a:endParaRPr>
          </a:p>
          <a:p>
            <a:pPr marL="282575" indent="-229235">
              <a:spcBef>
                <a:spcPts val="195"/>
              </a:spcBef>
              <a:buChar char="•"/>
              <a:tabLst>
                <a:tab pos="283210" algn="l"/>
              </a:tabLst>
            </a:pPr>
            <a:r>
              <a:rPr sz="2300" spc="-15" dirty="0">
                <a:solidFill>
                  <a:srgbClr val="FFFFFF"/>
                </a:solidFill>
                <a:latin typeface="Calibri"/>
                <a:cs typeface="Calibri"/>
              </a:rPr>
              <a:t>Data </a:t>
            </a:r>
            <a:r>
              <a:rPr sz="2300" dirty="0">
                <a:solidFill>
                  <a:srgbClr val="FFFFFF"/>
                </a:solidFill>
                <a:latin typeface="Calibri"/>
                <a:cs typeface="Calibri"/>
              </a:rPr>
              <a:t>– </a:t>
            </a:r>
            <a:r>
              <a:rPr sz="2300" spc="-10" dirty="0">
                <a:solidFill>
                  <a:srgbClr val="FFFFFF"/>
                </a:solidFill>
                <a:latin typeface="Calibri"/>
                <a:cs typeface="Calibri"/>
              </a:rPr>
              <a:t>Information </a:t>
            </a:r>
            <a:r>
              <a:rPr sz="2300" dirty="0">
                <a:solidFill>
                  <a:srgbClr val="FFFFFF"/>
                </a:solidFill>
                <a:latin typeface="Calibri"/>
                <a:cs typeface="Calibri"/>
              </a:rPr>
              <a:t>–</a:t>
            </a:r>
            <a:r>
              <a:rPr sz="2300" spc="-10" dirty="0">
                <a:solidFill>
                  <a:srgbClr val="FFFFFF"/>
                </a:solidFill>
                <a:latin typeface="Calibri"/>
                <a:cs typeface="Calibri"/>
              </a:rPr>
              <a:t> </a:t>
            </a:r>
            <a:r>
              <a:rPr sz="2300" spc="-5" dirty="0">
                <a:solidFill>
                  <a:srgbClr val="FFFFFF"/>
                </a:solidFill>
                <a:latin typeface="Calibri"/>
                <a:cs typeface="Calibri"/>
              </a:rPr>
              <a:t>Insight</a:t>
            </a:r>
            <a:endParaRPr sz="2300">
              <a:latin typeface="Calibri"/>
              <a:cs typeface="Calibri"/>
            </a:endParaRPr>
          </a:p>
        </p:txBody>
      </p:sp>
      <p:sp>
        <p:nvSpPr>
          <p:cNvPr id="10" name="object 12">
            <a:extLst>
              <a:ext uri="{FF2B5EF4-FFF2-40B4-BE49-F238E27FC236}">
                <a16:creationId xmlns:a16="http://schemas.microsoft.com/office/drawing/2014/main" id="{D1F3C35D-56E0-9E5F-1D0C-D97A76FA9F78}"/>
              </a:ext>
            </a:extLst>
          </p:cNvPr>
          <p:cNvSpPr/>
          <p:nvPr/>
        </p:nvSpPr>
        <p:spPr>
          <a:xfrm>
            <a:off x="461708" y="3752774"/>
            <a:ext cx="1536192" cy="1796796"/>
          </a:xfrm>
          <a:prstGeom prst="rect">
            <a:avLst/>
          </a:prstGeom>
          <a:blipFill>
            <a:blip r:embed="rId3" cstate="print"/>
            <a:stretch>
              <a:fillRect/>
            </a:stretch>
          </a:blipFill>
        </p:spPr>
        <p:txBody>
          <a:bodyPr wrap="square" lIns="0" tIns="0" rIns="0" bIns="0" rtlCol="0"/>
          <a:lstStyle/>
          <a:p>
            <a:endParaRPr/>
          </a:p>
        </p:txBody>
      </p:sp>
      <p:sp>
        <p:nvSpPr>
          <p:cNvPr id="11" name="object 13">
            <a:extLst>
              <a:ext uri="{FF2B5EF4-FFF2-40B4-BE49-F238E27FC236}">
                <a16:creationId xmlns:a16="http://schemas.microsoft.com/office/drawing/2014/main" id="{93893F4A-03F5-68D4-589F-A74CF4377506}"/>
              </a:ext>
            </a:extLst>
          </p:cNvPr>
          <p:cNvSpPr/>
          <p:nvPr/>
        </p:nvSpPr>
        <p:spPr>
          <a:xfrm>
            <a:off x="461708" y="3752774"/>
            <a:ext cx="1536700" cy="1797050"/>
          </a:xfrm>
          <a:custGeom>
            <a:avLst/>
            <a:gdLst/>
            <a:ahLst/>
            <a:cxnLst/>
            <a:rect l="l" t="t" r="r" b="b"/>
            <a:pathLst>
              <a:path w="1536700" h="1797050">
                <a:moveTo>
                  <a:pt x="0" y="153669"/>
                </a:moveTo>
                <a:lnTo>
                  <a:pt x="7837" y="105111"/>
                </a:lnTo>
                <a:lnTo>
                  <a:pt x="29659" y="62929"/>
                </a:lnTo>
                <a:lnTo>
                  <a:pt x="62929" y="29659"/>
                </a:lnTo>
                <a:lnTo>
                  <a:pt x="105111" y="7837"/>
                </a:lnTo>
                <a:lnTo>
                  <a:pt x="153669" y="0"/>
                </a:lnTo>
                <a:lnTo>
                  <a:pt x="1382521" y="0"/>
                </a:lnTo>
                <a:lnTo>
                  <a:pt x="1431080" y="7837"/>
                </a:lnTo>
                <a:lnTo>
                  <a:pt x="1473262" y="29659"/>
                </a:lnTo>
                <a:lnTo>
                  <a:pt x="1506532" y="62929"/>
                </a:lnTo>
                <a:lnTo>
                  <a:pt x="1528354" y="105111"/>
                </a:lnTo>
                <a:lnTo>
                  <a:pt x="1536192" y="153669"/>
                </a:lnTo>
                <a:lnTo>
                  <a:pt x="1536192" y="1643176"/>
                </a:lnTo>
                <a:lnTo>
                  <a:pt x="1528354" y="1691730"/>
                </a:lnTo>
                <a:lnTo>
                  <a:pt x="1506532" y="1733899"/>
                </a:lnTo>
                <a:lnTo>
                  <a:pt x="1473262" y="1767154"/>
                </a:lnTo>
                <a:lnTo>
                  <a:pt x="1431080" y="1788963"/>
                </a:lnTo>
                <a:lnTo>
                  <a:pt x="1382521" y="1796796"/>
                </a:lnTo>
                <a:lnTo>
                  <a:pt x="153669" y="1796796"/>
                </a:lnTo>
                <a:lnTo>
                  <a:pt x="105111" y="1788963"/>
                </a:lnTo>
                <a:lnTo>
                  <a:pt x="62929" y="1767154"/>
                </a:lnTo>
                <a:lnTo>
                  <a:pt x="29659" y="1733899"/>
                </a:lnTo>
                <a:lnTo>
                  <a:pt x="7837" y="1691730"/>
                </a:lnTo>
                <a:lnTo>
                  <a:pt x="0" y="1643176"/>
                </a:lnTo>
                <a:lnTo>
                  <a:pt x="0" y="153669"/>
                </a:lnTo>
                <a:close/>
              </a:path>
            </a:pathLst>
          </a:custGeom>
          <a:ln w="12192">
            <a:solidFill>
              <a:srgbClr val="FFFFFF"/>
            </a:solidFill>
          </a:ln>
        </p:spPr>
        <p:txBody>
          <a:bodyPr wrap="square" lIns="0" tIns="0" rIns="0" bIns="0" rtlCol="0"/>
          <a:lstStyle/>
          <a:p>
            <a:endParaRPr/>
          </a:p>
        </p:txBody>
      </p:sp>
      <p:sp>
        <p:nvSpPr>
          <p:cNvPr id="12" name="Title 1">
            <a:extLst>
              <a:ext uri="{FF2B5EF4-FFF2-40B4-BE49-F238E27FC236}">
                <a16:creationId xmlns:a16="http://schemas.microsoft.com/office/drawing/2014/main" id="{70D2D996-0CC1-A03F-B243-9ACDFC01FAD8}"/>
              </a:ext>
            </a:extLst>
          </p:cNvPr>
          <p:cNvSpPr txBox="1">
            <a:spLocks/>
          </p:cNvSpPr>
          <p:nvPr/>
        </p:nvSpPr>
        <p:spPr>
          <a:xfrm>
            <a:off x="227012" y="123764"/>
            <a:ext cx="9144001" cy="914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GBS Industry 4.0 Solutions</a:t>
            </a:r>
          </a:p>
        </p:txBody>
      </p:sp>
      <p:pic>
        <p:nvPicPr>
          <p:cNvPr id="13" name="Picture 2" descr="What is industry 4.0? - DAT4.Zero">
            <a:extLst>
              <a:ext uri="{FF2B5EF4-FFF2-40B4-BE49-F238E27FC236}">
                <a16:creationId xmlns:a16="http://schemas.microsoft.com/office/drawing/2014/main" id="{42FCE88A-0019-94E8-A4D9-2296D85BDB2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82142" y="1524944"/>
            <a:ext cx="4205986" cy="17246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DF9ABC2-8EAA-79B8-BBC1-E1576F763547}"/>
              </a:ext>
            </a:extLst>
          </p:cNvPr>
          <p:cNvSpPr txBox="1"/>
          <p:nvPr/>
        </p:nvSpPr>
        <p:spPr>
          <a:xfrm>
            <a:off x="8140128" y="3911872"/>
            <a:ext cx="3885056" cy="1477328"/>
          </a:xfrm>
          <a:prstGeom prst="rect">
            <a:avLst/>
          </a:prstGeom>
          <a:noFill/>
        </p:spPr>
        <p:txBody>
          <a:bodyPr wrap="square">
            <a:spAutoFit/>
          </a:bodyPr>
          <a:lstStyle/>
          <a:p>
            <a:pPr algn="ctr"/>
            <a:r>
              <a:rPr lang="en-GB" b="1" dirty="0"/>
              <a:t>We offer wide range of solutions to cater Industry 4.0 needs through our partner network</a:t>
            </a:r>
          </a:p>
          <a:p>
            <a:pPr algn="ctr"/>
            <a:r>
              <a:rPr lang="en-GB" b="1" dirty="0"/>
              <a:t>From Basic Automation till Advanced Data Analytics &amp; ER </a:t>
            </a:r>
          </a:p>
        </p:txBody>
      </p:sp>
      <p:pic>
        <p:nvPicPr>
          <p:cNvPr id="2" name="Picture 1">
            <a:extLst>
              <a:ext uri="{FF2B5EF4-FFF2-40B4-BE49-F238E27FC236}">
                <a16:creationId xmlns:a16="http://schemas.microsoft.com/office/drawing/2014/main" id="{62F7A4EE-D5D1-0672-FEA9-B05FC9890EB2}"/>
              </a:ext>
            </a:extLst>
          </p:cNvPr>
          <p:cNvPicPr>
            <a:picLocks noChangeAspect="1"/>
          </p:cNvPicPr>
          <p:nvPr/>
        </p:nvPicPr>
        <p:blipFill>
          <a:blip r:embed="rId5"/>
          <a:stretch>
            <a:fillRect/>
          </a:stretch>
        </p:blipFill>
        <p:spPr>
          <a:xfrm>
            <a:off x="9722421" y="-243315"/>
            <a:ext cx="2798307" cy="1871634"/>
          </a:xfrm>
          <a:prstGeom prst="rect">
            <a:avLst/>
          </a:prstGeom>
        </p:spPr>
      </p:pic>
    </p:spTree>
    <p:extLst>
      <p:ext uri="{BB962C8B-B14F-4D97-AF65-F5344CB8AC3E}">
        <p14:creationId xmlns:p14="http://schemas.microsoft.com/office/powerpoint/2010/main" val="342363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0BD75-01B3-4179-B8DC-6E0F068222BD}"/>
              </a:ext>
            </a:extLst>
          </p:cNvPr>
          <p:cNvSpPr>
            <a:spLocks noGrp="1"/>
          </p:cNvSpPr>
          <p:nvPr>
            <p:ph type="title"/>
          </p:nvPr>
        </p:nvSpPr>
        <p:spPr>
          <a:xfrm>
            <a:off x="109285" y="381132"/>
            <a:ext cx="11038078" cy="651186"/>
          </a:xfrm>
        </p:spPr>
        <p:txBody>
          <a:bodyPr>
            <a:normAutofit/>
          </a:bodyPr>
          <a:lstStyle/>
          <a:p>
            <a:r>
              <a:rPr lang="en-GB" sz="4000" b="1" dirty="0"/>
              <a:t>Industry 4.0 Digital Solution Architecture</a:t>
            </a:r>
          </a:p>
        </p:txBody>
      </p:sp>
      <p:grpSp>
        <p:nvGrpSpPr>
          <p:cNvPr id="4" name="Group 3">
            <a:extLst>
              <a:ext uri="{FF2B5EF4-FFF2-40B4-BE49-F238E27FC236}">
                <a16:creationId xmlns:a16="http://schemas.microsoft.com/office/drawing/2014/main" id="{66DC021A-EE79-DEF4-5E6F-1179B068D920}"/>
              </a:ext>
            </a:extLst>
          </p:cNvPr>
          <p:cNvGrpSpPr/>
          <p:nvPr/>
        </p:nvGrpSpPr>
        <p:grpSpPr>
          <a:xfrm>
            <a:off x="1446212" y="1524000"/>
            <a:ext cx="9400288" cy="4919470"/>
            <a:chOff x="1264664" y="2968752"/>
            <a:chExt cx="9400288" cy="4919470"/>
          </a:xfrm>
        </p:grpSpPr>
        <p:sp>
          <p:nvSpPr>
            <p:cNvPr id="5" name="object 7">
              <a:extLst>
                <a:ext uri="{FF2B5EF4-FFF2-40B4-BE49-F238E27FC236}">
                  <a16:creationId xmlns:a16="http://schemas.microsoft.com/office/drawing/2014/main" id="{209857E0-CEF6-2610-AE48-A4C62852BC05}"/>
                </a:ext>
              </a:extLst>
            </p:cNvPr>
            <p:cNvSpPr/>
            <p:nvPr/>
          </p:nvSpPr>
          <p:spPr>
            <a:xfrm>
              <a:off x="4722115" y="6256782"/>
              <a:ext cx="1905" cy="195580"/>
            </a:xfrm>
            <a:custGeom>
              <a:avLst/>
              <a:gdLst/>
              <a:ahLst/>
              <a:cxnLst/>
              <a:rect l="l" t="t" r="r" b="b"/>
              <a:pathLst>
                <a:path w="1904" h="195579">
                  <a:moveTo>
                    <a:pt x="0" y="195199"/>
                  </a:moveTo>
                  <a:lnTo>
                    <a:pt x="1650" y="0"/>
                  </a:lnTo>
                </a:path>
              </a:pathLst>
            </a:custGeom>
            <a:ln w="19812">
              <a:solidFill>
                <a:srgbClr val="006FC0"/>
              </a:solidFill>
            </a:ln>
          </p:spPr>
          <p:txBody>
            <a:bodyPr wrap="square" lIns="0" tIns="0" rIns="0" bIns="0" rtlCol="0"/>
            <a:lstStyle/>
            <a:p>
              <a:endParaRPr/>
            </a:p>
          </p:txBody>
        </p:sp>
        <p:sp>
          <p:nvSpPr>
            <p:cNvPr id="6" name="object 8">
              <a:extLst>
                <a:ext uri="{FF2B5EF4-FFF2-40B4-BE49-F238E27FC236}">
                  <a16:creationId xmlns:a16="http://schemas.microsoft.com/office/drawing/2014/main" id="{DB8F8F32-C535-F0CF-FF37-E23B1192C634}"/>
                </a:ext>
              </a:extLst>
            </p:cNvPr>
            <p:cNvSpPr/>
            <p:nvPr/>
          </p:nvSpPr>
          <p:spPr>
            <a:xfrm>
              <a:off x="1707643" y="6250685"/>
              <a:ext cx="1905" cy="195580"/>
            </a:xfrm>
            <a:custGeom>
              <a:avLst/>
              <a:gdLst/>
              <a:ahLst/>
              <a:cxnLst/>
              <a:rect l="l" t="t" r="r" b="b"/>
              <a:pathLst>
                <a:path w="1905" h="195579">
                  <a:moveTo>
                    <a:pt x="0" y="195198"/>
                  </a:moveTo>
                  <a:lnTo>
                    <a:pt x="1650" y="0"/>
                  </a:lnTo>
                </a:path>
              </a:pathLst>
            </a:custGeom>
            <a:ln w="19812">
              <a:solidFill>
                <a:srgbClr val="006FC0"/>
              </a:solidFill>
            </a:ln>
          </p:spPr>
          <p:txBody>
            <a:bodyPr wrap="square" lIns="0" tIns="0" rIns="0" bIns="0" rtlCol="0"/>
            <a:lstStyle/>
            <a:p>
              <a:endParaRPr/>
            </a:p>
          </p:txBody>
        </p:sp>
        <p:sp>
          <p:nvSpPr>
            <p:cNvPr id="7" name="object 9">
              <a:extLst>
                <a:ext uri="{FF2B5EF4-FFF2-40B4-BE49-F238E27FC236}">
                  <a16:creationId xmlns:a16="http://schemas.microsoft.com/office/drawing/2014/main" id="{6FC35451-2821-C605-B2C7-AE868D9179D7}"/>
                </a:ext>
              </a:extLst>
            </p:cNvPr>
            <p:cNvSpPr/>
            <p:nvPr/>
          </p:nvSpPr>
          <p:spPr>
            <a:xfrm>
              <a:off x="1408939" y="6445759"/>
              <a:ext cx="7920355" cy="8255"/>
            </a:xfrm>
            <a:custGeom>
              <a:avLst/>
              <a:gdLst/>
              <a:ahLst/>
              <a:cxnLst/>
              <a:rect l="l" t="t" r="r" b="b"/>
              <a:pathLst>
                <a:path w="7920355" h="8254">
                  <a:moveTo>
                    <a:pt x="0" y="0"/>
                  </a:moveTo>
                  <a:lnTo>
                    <a:pt x="7919973" y="8000"/>
                  </a:lnTo>
                </a:path>
              </a:pathLst>
            </a:custGeom>
            <a:ln w="19812">
              <a:solidFill>
                <a:srgbClr val="2091D0"/>
              </a:solidFill>
            </a:ln>
          </p:spPr>
          <p:txBody>
            <a:bodyPr wrap="square" lIns="0" tIns="0" rIns="0" bIns="0" rtlCol="0"/>
            <a:lstStyle/>
            <a:p>
              <a:endParaRPr/>
            </a:p>
          </p:txBody>
        </p:sp>
        <p:sp>
          <p:nvSpPr>
            <p:cNvPr id="8" name="object 10">
              <a:extLst>
                <a:ext uri="{FF2B5EF4-FFF2-40B4-BE49-F238E27FC236}">
                  <a16:creationId xmlns:a16="http://schemas.microsoft.com/office/drawing/2014/main" id="{32FB8FF8-E912-1B3E-6CCF-72CB99496691}"/>
                </a:ext>
              </a:extLst>
            </p:cNvPr>
            <p:cNvSpPr/>
            <p:nvPr/>
          </p:nvSpPr>
          <p:spPr>
            <a:xfrm>
              <a:off x="5102353" y="5745479"/>
              <a:ext cx="812291" cy="510540"/>
            </a:xfrm>
            <a:prstGeom prst="rect">
              <a:avLst/>
            </a:prstGeom>
            <a:blipFill>
              <a:blip r:embed="rId2" cstate="print"/>
              <a:stretch>
                <a:fillRect/>
              </a:stretch>
            </a:blipFill>
          </p:spPr>
          <p:txBody>
            <a:bodyPr wrap="square" lIns="0" tIns="0" rIns="0" bIns="0" rtlCol="0"/>
            <a:lstStyle/>
            <a:p>
              <a:endParaRPr/>
            </a:p>
          </p:txBody>
        </p:sp>
        <p:sp>
          <p:nvSpPr>
            <p:cNvPr id="9" name="object 11">
              <a:extLst>
                <a:ext uri="{FF2B5EF4-FFF2-40B4-BE49-F238E27FC236}">
                  <a16:creationId xmlns:a16="http://schemas.microsoft.com/office/drawing/2014/main" id="{96ECD005-1088-2C22-4934-60EA53023E78}"/>
                </a:ext>
              </a:extLst>
            </p:cNvPr>
            <p:cNvSpPr/>
            <p:nvPr/>
          </p:nvSpPr>
          <p:spPr>
            <a:xfrm>
              <a:off x="4456176" y="6013703"/>
              <a:ext cx="533400" cy="262128"/>
            </a:xfrm>
            <a:prstGeom prst="rect">
              <a:avLst/>
            </a:prstGeom>
            <a:blipFill>
              <a:blip r:embed="rId3" cstate="print"/>
              <a:stretch>
                <a:fillRect/>
              </a:stretch>
            </a:blipFill>
          </p:spPr>
          <p:txBody>
            <a:bodyPr wrap="square" lIns="0" tIns="0" rIns="0" bIns="0" rtlCol="0"/>
            <a:lstStyle/>
            <a:p>
              <a:endParaRPr/>
            </a:p>
          </p:txBody>
        </p:sp>
        <p:sp>
          <p:nvSpPr>
            <p:cNvPr id="10" name="object 12">
              <a:extLst>
                <a:ext uri="{FF2B5EF4-FFF2-40B4-BE49-F238E27FC236}">
                  <a16:creationId xmlns:a16="http://schemas.microsoft.com/office/drawing/2014/main" id="{7294B221-DE62-3B4D-7012-0DE0663FB7B5}"/>
                </a:ext>
              </a:extLst>
            </p:cNvPr>
            <p:cNvSpPr txBox="1"/>
            <p:nvPr/>
          </p:nvSpPr>
          <p:spPr>
            <a:xfrm>
              <a:off x="4446779" y="5722366"/>
              <a:ext cx="841375" cy="135935"/>
            </a:xfrm>
            <a:prstGeom prst="rect">
              <a:avLst/>
            </a:prstGeom>
          </p:spPr>
          <p:txBody>
            <a:bodyPr vert="horz" wrap="square" lIns="0" tIns="12700" rIns="0" bIns="0" rtlCol="0">
              <a:spAutoFit/>
            </a:bodyPr>
            <a:lstStyle/>
            <a:p>
              <a:pPr marL="12700">
                <a:spcBef>
                  <a:spcPts val="100"/>
                </a:spcBef>
              </a:pPr>
              <a:r>
                <a:rPr sz="800" spc="-5" dirty="0">
                  <a:latin typeface="Arial"/>
                  <a:cs typeface="Arial"/>
                </a:rPr>
                <a:t>Database</a:t>
              </a:r>
              <a:r>
                <a:rPr sz="800" spc="-25" dirty="0">
                  <a:latin typeface="Arial"/>
                  <a:cs typeface="Arial"/>
                </a:rPr>
                <a:t> </a:t>
              </a:r>
              <a:r>
                <a:rPr sz="800" spc="-5" dirty="0">
                  <a:latin typeface="Arial"/>
                  <a:cs typeface="Arial"/>
                </a:rPr>
                <a:t>Servers</a:t>
              </a:r>
              <a:endParaRPr sz="800">
                <a:latin typeface="Arial"/>
                <a:cs typeface="Arial"/>
              </a:endParaRPr>
            </a:p>
          </p:txBody>
        </p:sp>
        <p:sp>
          <p:nvSpPr>
            <p:cNvPr id="11" name="object 13">
              <a:extLst>
                <a:ext uri="{FF2B5EF4-FFF2-40B4-BE49-F238E27FC236}">
                  <a16:creationId xmlns:a16="http://schemas.microsoft.com/office/drawing/2014/main" id="{5AFC0A98-C037-9639-854C-20CDB0B35A2C}"/>
                </a:ext>
              </a:extLst>
            </p:cNvPr>
            <p:cNvSpPr/>
            <p:nvPr/>
          </p:nvSpPr>
          <p:spPr>
            <a:xfrm>
              <a:off x="2089404" y="5757672"/>
              <a:ext cx="812292" cy="512063"/>
            </a:xfrm>
            <a:prstGeom prst="rect">
              <a:avLst/>
            </a:prstGeom>
            <a:blipFill>
              <a:blip r:embed="rId2" cstate="print"/>
              <a:stretch>
                <a:fillRect/>
              </a:stretch>
            </a:blipFill>
          </p:spPr>
          <p:txBody>
            <a:bodyPr wrap="square" lIns="0" tIns="0" rIns="0" bIns="0" rtlCol="0"/>
            <a:lstStyle/>
            <a:p>
              <a:endParaRPr/>
            </a:p>
          </p:txBody>
        </p:sp>
        <p:sp>
          <p:nvSpPr>
            <p:cNvPr id="12" name="object 14">
              <a:extLst>
                <a:ext uri="{FF2B5EF4-FFF2-40B4-BE49-F238E27FC236}">
                  <a16:creationId xmlns:a16="http://schemas.microsoft.com/office/drawing/2014/main" id="{48DD941A-90E0-A92B-1FE4-187B17C5EFE6}"/>
                </a:ext>
              </a:extLst>
            </p:cNvPr>
            <p:cNvSpPr/>
            <p:nvPr/>
          </p:nvSpPr>
          <p:spPr>
            <a:xfrm>
              <a:off x="1455419" y="6013703"/>
              <a:ext cx="533400" cy="262128"/>
            </a:xfrm>
            <a:prstGeom prst="rect">
              <a:avLst/>
            </a:prstGeom>
            <a:blipFill>
              <a:blip r:embed="rId3" cstate="print"/>
              <a:stretch>
                <a:fillRect/>
              </a:stretch>
            </a:blipFill>
          </p:spPr>
          <p:txBody>
            <a:bodyPr wrap="square" lIns="0" tIns="0" rIns="0" bIns="0" rtlCol="0"/>
            <a:lstStyle/>
            <a:p>
              <a:endParaRPr/>
            </a:p>
          </p:txBody>
        </p:sp>
        <p:sp>
          <p:nvSpPr>
            <p:cNvPr id="13" name="object 15">
              <a:extLst>
                <a:ext uri="{FF2B5EF4-FFF2-40B4-BE49-F238E27FC236}">
                  <a16:creationId xmlns:a16="http://schemas.microsoft.com/office/drawing/2014/main" id="{92B4C316-49F7-C8F8-9D88-1DAA50442DFA}"/>
                </a:ext>
              </a:extLst>
            </p:cNvPr>
            <p:cNvSpPr txBox="1"/>
            <p:nvPr/>
          </p:nvSpPr>
          <p:spPr>
            <a:xfrm>
              <a:off x="1445768" y="5708651"/>
              <a:ext cx="775335" cy="135935"/>
            </a:xfrm>
            <a:prstGeom prst="rect">
              <a:avLst/>
            </a:prstGeom>
          </p:spPr>
          <p:txBody>
            <a:bodyPr vert="horz" wrap="square" lIns="0" tIns="12700" rIns="0" bIns="0" rtlCol="0">
              <a:spAutoFit/>
            </a:bodyPr>
            <a:lstStyle/>
            <a:p>
              <a:pPr marL="12700">
                <a:spcBef>
                  <a:spcPts val="100"/>
                </a:spcBef>
              </a:pPr>
              <a:r>
                <a:rPr sz="800" spc="-5" dirty="0">
                  <a:latin typeface="Arial"/>
                  <a:cs typeface="Arial"/>
                </a:rPr>
                <a:t>Operator</a:t>
              </a:r>
              <a:r>
                <a:rPr sz="800" spc="-35" dirty="0">
                  <a:latin typeface="Arial"/>
                  <a:cs typeface="Arial"/>
                </a:rPr>
                <a:t> </a:t>
              </a:r>
              <a:r>
                <a:rPr sz="800" dirty="0">
                  <a:latin typeface="Arial"/>
                  <a:cs typeface="Arial"/>
                </a:rPr>
                <a:t>Station</a:t>
              </a:r>
              <a:endParaRPr sz="800">
                <a:latin typeface="Arial"/>
                <a:cs typeface="Arial"/>
              </a:endParaRPr>
            </a:p>
          </p:txBody>
        </p:sp>
        <p:sp>
          <p:nvSpPr>
            <p:cNvPr id="14" name="object 16">
              <a:extLst>
                <a:ext uri="{FF2B5EF4-FFF2-40B4-BE49-F238E27FC236}">
                  <a16:creationId xmlns:a16="http://schemas.microsoft.com/office/drawing/2014/main" id="{5F1316E2-356E-3F4E-0203-C3435162E3D7}"/>
                </a:ext>
              </a:extLst>
            </p:cNvPr>
            <p:cNvSpPr/>
            <p:nvPr/>
          </p:nvSpPr>
          <p:spPr>
            <a:xfrm>
              <a:off x="3432810" y="6249161"/>
              <a:ext cx="1905" cy="195580"/>
            </a:xfrm>
            <a:custGeom>
              <a:avLst/>
              <a:gdLst/>
              <a:ahLst/>
              <a:cxnLst/>
              <a:rect l="l" t="t" r="r" b="b"/>
              <a:pathLst>
                <a:path w="1904" h="195579">
                  <a:moveTo>
                    <a:pt x="0" y="195199"/>
                  </a:moveTo>
                  <a:lnTo>
                    <a:pt x="1650" y="0"/>
                  </a:lnTo>
                </a:path>
              </a:pathLst>
            </a:custGeom>
            <a:ln w="19812">
              <a:solidFill>
                <a:srgbClr val="006FC0"/>
              </a:solidFill>
            </a:ln>
          </p:spPr>
          <p:txBody>
            <a:bodyPr wrap="square" lIns="0" tIns="0" rIns="0" bIns="0" rtlCol="0"/>
            <a:lstStyle/>
            <a:p>
              <a:endParaRPr/>
            </a:p>
          </p:txBody>
        </p:sp>
        <p:sp>
          <p:nvSpPr>
            <p:cNvPr id="15" name="object 17">
              <a:extLst>
                <a:ext uri="{FF2B5EF4-FFF2-40B4-BE49-F238E27FC236}">
                  <a16:creationId xmlns:a16="http://schemas.microsoft.com/office/drawing/2014/main" id="{0CA10B85-0734-B2C2-7B5A-95C21056CF82}"/>
                </a:ext>
              </a:extLst>
            </p:cNvPr>
            <p:cNvSpPr/>
            <p:nvPr/>
          </p:nvSpPr>
          <p:spPr>
            <a:xfrm>
              <a:off x="3198876" y="6013703"/>
              <a:ext cx="533400" cy="262128"/>
            </a:xfrm>
            <a:prstGeom prst="rect">
              <a:avLst/>
            </a:prstGeom>
            <a:blipFill>
              <a:blip r:embed="rId3" cstate="print"/>
              <a:stretch>
                <a:fillRect/>
              </a:stretch>
            </a:blipFill>
          </p:spPr>
          <p:txBody>
            <a:bodyPr wrap="square" lIns="0" tIns="0" rIns="0" bIns="0" rtlCol="0"/>
            <a:lstStyle/>
            <a:p>
              <a:endParaRPr/>
            </a:p>
          </p:txBody>
        </p:sp>
        <p:sp>
          <p:nvSpPr>
            <p:cNvPr id="16" name="object 18">
              <a:extLst>
                <a:ext uri="{FF2B5EF4-FFF2-40B4-BE49-F238E27FC236}">
                  <a16:creationId xmlns:a16="http://schemas.microsoft.com/office/drawing/2014/main" id="{8D6AB6EB-5094-B042-DB02-512511E51FED}"/>
                </a:ext>
              </a:extLst>
            </p:cNvPr>
            <p:cNvSpPr txBox="1"/>
            <p:nvPr/>
          </p:nvSpPr>
          <p:spPr>
            <a:xfrm>
              <a:off x="3040507" y="5735193"/>
              <a:ext cx="918844" cy="135935"/>
            </a:xfrm>
            <a:prstGeom prst="rect">
              <a:avLst/>
            </a:prstGeom>
          </p:spPr>
          <p:txBody>
            <a:bodyPr vert="horz" wrap="square" lIns="0" tIns="12700" rIns="0" bIns="0" rtlCol="0">
              <a:spAutoFit/>
            </a:bodyPr>
            <a:lstStyle/>
            <a:p>
              <a:pPr marL="12700">
                <a:spcBef>
                  <a:spcPts val="100"/>
                </a:spcBef>
              </a:pPr>
              <a:r>
                <a:rPr sz="800" spc="-5" dirty="0">
                  <a:latin typeface="Arial"/>
                  <a:cs typeface="Arial"/>
                </a:rPr>
                <a:t>Engineering</a:t>
              </a:r>
              <a:r>
                <a:rPr sz="800" spc="-10" dirty="0">
                  <a:latin typeface="Arial"/>
                  <a:cs typeface="Arial"/>
                </a:rPr>
                <a:t> </a:t>
              </a:r>
              <a:r>
                <a:rPr sz="800" dirty="0">
                  <a:latin typeface="Arial"/>
                  <a:cs typeface="Arial"/>
                </a:rPr>
                <a:t>Station</a:t>
              </a:r>
              <a:endParaRPr sz="800">
                <a:latin typeface="Arial"/>
                <a:cs typeface="Arial"/>
              </a:endParaRPr>
            </a:p>
          </p:txBody>
        </p:sp>
        <p:sp>
          <p:nvSpPr>
            <p:cNvPr id="17" name="object 19">
              <a:extLst>
                <a:ext uri="{FF2B5EF4-FFF2-40B4-BE49-F238E27FC236}">
                  <a16:creationId xmlns:a16="http://schemas.microsoft.com/office/drawing/2014/main" id="{74828FF1-2CEC-49F2-09B8-EE7C9085D641}"/>
                </a:ext>
              </a:extLst>
            </p:cNvPr>
            <p:cNvSpPr/>
            <p:nvPr/>
          </p:nvSpPr>
          <p:spPr>
            <a:xfrm>
              <a:off x="5472684" y="6865620"/>
              <a:ext cx="1405128" cy="541020"/>
            </a:xfrm>
            <a:prstGeom prst="rect">
              <a:avLst/>
            </a:prstGeom>
            <a:blipFill>
              <a:blip r:embed="rId4" cstate="print"/>
              <a:stretch>
                <a:fillRect/>
              </a:stretch>
            </a:blipFill>
          </p:spPr>
          <p:txBody>
            <a:bodyPr wrap="square" lIns="0" tIns="0" rIns="0" bIns="0" rtlCol="0"/>
            <a:lstStyle/>
            <a:p>
              <a:endParaRPr/>
            </a:p>
          </p:txBody>
        </p:sp>
        <p:sp>
          <p:nvSpPr>
            <p:cNvPr id="18" name="object 20">
              <a:extLst>
                <a:ext uri="{FF2B5EF4-FFF2-40B4-BE49-F238E27FC236}">
                  <a16:creationId xmlns:a16="http://schemas.microsoft.com/office/drawing/2014/main" id="{350A19F8-64DD-33D1-DB65-30A0569944AB}"/>
                </a:ext>
              </a:extLst>
            </p:cNvPr>
            <p:cNvSpPr/>
            <p:nvPr/>
          </p:nvSpPr>
          <p:spPr>
            <a:xfrm>
              <a:off x="2878073" y="6457950"/>
              <a:ext cx="0" cy="427990"/>
            </a:xfrm>
            <a:custGeom>
              <a:avLst/>
              <a:gdLst/>
              <a:ahLst/>
              <a:cxnLst/>
              <a:rect l="l" t="t" r="r" b="b"/>
              <a:pathLst>
                <a:path h="427989">
                  <a:moveTo>
                    <a:pt x="0" y="427913"/>
                  </a:moveTo>
                  <a:lnTo>
                    <a:pt x="0" y="0"/>
                  </a:lnTo>
                </a:path>
              </a:pathLst>
            </a:custGeom>
            <a:ln w="19812">
              <a:solidFill>
                <a:srgbClr val="6F2F9F"/>
              </a:solidFill>
            </a:ln>
          </p:spPr>
          <p:txBody>
            <a:bodyPr wrap="square" lIns="0" tIns="0" rIns="0" bIns="0" rtlCol="0"/>
            <a:lstStyle/>
            <a:p>
              <a:endParaRPr/>
            </a:p>
          </p:txBody>
        </p:sp>
        <p:sp>
          <p:nvSpPr>
            <p:cNvPr id="19" name="object 21">
              <a:extLst>
                <a:ext uri="{FF2B5EF4-FFF2-40B4-BE49-F238E27FC236}">
                  <a16:creationId xmlns:a16="http://schemas.microsoft.com/office/drawing/2014/main" id="{2D0C4713-27FA-D143-6D75-3DF1F5ED0093}"/>
                </a:ext>
              </a:extLst>
            </p:cNvPr>
            <p:cNvSpPr/>
            <p:nvPr/>
          </p:nvSpPr>
          <p:spPr>
            <a:xfrm>
              <a:off x="4466082" y="6445758"/>
              <a:ext cx="0" cy="427990"/>
            </a:xfrm>
            <a:custGeom>
              <a:avLst/>
              <a:gdLst/>
              <a:ahLst/>
              <a:cxnLst/>
              <a:rect l="l" t="t" r="r" b="b"/>
              <a:pathLst>
                <a:path h="427989">
                  <a:moveTo>
                    <a:pt x="0" y="427913"/>
                  </a:moveTo>
                  <a:lnTo>
                    <a:pt x="0" y="0"/>
                  </a:lnTo>
                </a:path>
              </a:pathLst>
            </a:custGeom>
            <a:ln w="19812">
              <a:solidFill>
                <a:srgbClr val="6F2F9F"/>
              </a:solidFill>
            </a:ln>
          </p:spPr>
          <p:txBody>
            <a:bodyPr wrap="square" lIns="0" tIns="0" rIns="0" bIns="0" rtlCol="0"/>
            <a:lstStyle/>
            <a:p>
              <a:endParaRPr/>
            </a:p>
          </p:txBody>
        </p:sp>
        <p:sp>
          <p:nvSpPr>
            <p:cNvPr id="20" name="object 22">
              <a:extLst>
                <a:ext uri="{FF2B5EF4-FFF2-40B4-BE49-F238E27FC236}">
                  <a16:creationId xmlns:a16="http://schemas.microsoft.com/office/drawing/2014/main" id="{710786AD-3C38-D3F3-ABF8-EDF10630EF31}"/>
                </a:ext>
              </a:extLst>
            </p:cNvPr>
            <p:cNvSpPr/>
            <p:nvPr/>
          </p:nvSpPr>
          <p:spPr>
            <a:xfrm>
              <a:off x="6172961" y="6456426"/>
              <a:ext cx="0" cy="427990"/>
            </a:xfrm>
            <a:custGeom>
              <a:avLst/>
              <a:gdLst/>
              <a:ahLst/>
              <a:cxnLst/>
              <a:rect l="l" t="t" r="r" b="b"/>
              <a:pathLst>
                <a:path h="427989">
                  <a:moveTo>
                    <a:pt x="0" y="427913"/>
                  </a:moveTo>
                  <a:lnTo>
                    <a:pt x="0" y="0"/>
                  </a:lnTo>
                </a:path>
              </a:pathLst>
            </a:custGeom>
            <a:ln w="19812">
              <a:solidFill>
                <a:srgbClr val="6F2F9F"/>
              </a:solidFill>
            </a:ln>
          </p:spPr>
          <p:txBody>
            <a:bodyPr wrap="square" lIns="0" tIns="0" rIns="0" bIns="0" rtlCol="0"/>
            <a:lstStyle/>
            <a:p>
              <a:endParaRPr/>
            </a:p>
          </p:txBody>
        </p:sp>
        <p:sp>
          <p:nvSpPr>
            <p:cNvPr id="21" name="object 23">
              <a:extLst>
                <a:ext uri="{FF2B5EF4-FFF2-40B4-BE49-F238E27FC236}">
                  <a16:creationId xmlns:a16="http://schemas.microsoft.com/office/drawing/2014/main" id="{3C001B37-24FE-EFE6-A8FC-9ED8C02D1AB0}"/>
                </a:ext>
              </a:extLst>
            </p:cNvPr>
            <p:cNvSpPr/>
            <p:nvPr/>
          </p:nvSpPr>
          <p:spPr>
            <a:xfrm>
              <a:off x="7724393" y="5698997"/>
              <a:ext cx="0" cy="749300"/>
            </a:xfrm>
            <a:custGeom>
              <a:avLst/>
              <a:gdLst/>
              <a:ahLst/>
              <a:cxnLst/>
              <a:rect l="l" t="t" r="r" b="b"/>
              <a:pathLst>
                <a:path h="749300">
                  <a:moveTo>
                    <a:pt x="0" y="748918"/>
                  </a:moveTo>
                  <a:lnTo>
                    <a:pt x="0" y="0"/>
                  </a:lnTo>
                </a:path>
              </a:pathLst>
            </a:custGeom>
            <a:ln w="19812">
              <a:solidFill>
                <a:srgbClr val="00AFEF"/>
              </a:solidFill>
            </a:ln>
          </p:spPr>
          <p:txBody>
            <a:bodyPr wrap="square" lIns="0" tIns="0" rIns="0" bIns="0" rtlCol="0"/>
            <a:lstStyle/>
            <a:p>
              <a:endParaRPr/>
            </a:p>
          </p:txBody>
        </p:sp>
        <p:sp>
          <p:nvSpPr>
            <p:cNvPr id="22" name="object 24">
              <a:extLst>
                <a:ext uri="{FF2B5EF4-FFF2-40B4-BE49-F238E27FC236}">
                  <a16:creationId xmlns:a16="http://schemas.microsoft.com/office/drawing/2014/main" id="{8117ABD2-1B99-EC8C-4916-9E297353A5F3}"/>
                </a:ext>
              </a:extLst>
            </p:cNvPr>
            <p:cNvSpPr/>
            <p:nvPr/>
          </p:nvSpPr>
          <p:spPr>
            <a:xfrm>
              <a:off x="7214617" y="5698235"/>
              <a:ext cx="1019555" cy="210312"/>
            </a:xfrm>
            <a:prstGeom prst="rect">
              <a:avLst/>
            </a:prstGeom>
            <a:blipFill>
              <a:blip r:embed="rId5" cstate="print"/>
              <a:stretch>
                <a:fillRect/>
              </a:stretch>
            </a:blipFill>
          </p:spPr>
          <p:txBody>
            <a:bodyPr wrap="square" lIns="0" tIns="0" rIns="0" bIns="0" rtlCol="0"/>
            <a:lstStyle/>
            <a:p>
              <a:endParaRPr/>
            </a:p>
          </p:txBody>
        </p:sp>
        <p:sp>
          <p:nvSpPr>
            <p:cNvPr id="23" name="object 25">
              <a:extLst>
                <a:ext uri="{FF2B5EF4-FFF2-40B4-BE49-F238E27FC236}">
                  <a16:creationId xmlns:a16="http://schemas.microsoft.com/office/drawing/2014/main" id="{C57527F4-F5E0-0903-6C31-D9E33B205DA9}"/>
                </a:ext>
              </a:extLst>
            </p:cNvPr>
            <p:cNvSpPr/>
            <p:nvPr/>
          </p:nvSpPr>
          <p:spPr>
            <a:xfrm>
              <a:off x="2602992" y="6816852"/>
              <a:ext cx="515112" cy="577596"/>
            </a:xfrm>
            <a:prstGeom prst="rect">
              <a:avLst/>
            </a:prstGeom>
            <a:blipFill>
              <a:blip r:embed="rId6" cstate="print"/>
              <a:stretch>
                <a:fillRect/>
              </a:stretch>
            </a:blipFill>
          </p:spPr>
          <p:txBody>
            <a:bodyPr wrap="square" lIns="0" tIns="0" rIns="0" bIns="0" rtlCol="0"/>
            <a:lstStyle/>
            <a:p>
              <a:endParaRPr/>
            </a:p>
          </p:txBody>
        </p:sp>
        <p:sp>
          <p:nvSpPr>
            <p:cNvPr id="24" name="object 26">
              <a:extLst>
                <a:ext uri="{FF2B5EF4-FFF2-40B4-BE49-F238E27FC236}">
                  <a16:creationId xmlns:a16="http://schemas.microsoft.com/office/drawing/2014/main" id="{96E55F6E-E608-C758-6845-6A719C3B2C67}"/>
                </a:ext>
              </a:extLst>
            </p:cNvPr>
            <p:cNvSpPr/>
            <p:nvPr/>
          </p:nvSpPr>
          <p:spPr>
            <a:xfrm>
              <a:off x="4209288" y="6795515"/>
              <a:ext cx="515112" cy="678180"/>
            </a:xfrm>
            <a:prstGeom prst="rect">
              <a:avLst/>
            </a:prstGeom>
            <a:blipFill>
              <a:blip r:embed="rId7" cstate="print"/>
              <a:stretch>
                <a:fillRect/>
              </a:stretch>
            </a:blipFill>
          </p:spPr>
          <p:txBody>
            <a:bodyPr wrap="square" lIns="0" tIns="0" rIns="0" bIns="0" rtlCol="0"/>
            <a:lstStyle/>
            <a:p>
              <a:endParaRPr/>
            </a:p>
          </p:txBody>
        </p:sp>
        <p:sp>
          <p:nvSpPr>
            <p:cNvPr id="25" name="object 27">
              <a:extLst>
                <a:ext uri="{FF2B5EF4-FFF2-40B4-BE49-F238E27FC236}">
                  <a16:creationId xmlns:a16="http://schemas.microsoft.com/office/drawing/2014/main" id="{136592A2-0059-419B-E17F-05EFC7382C03}"/>
                </a:ext>
              </a:extLst>
            </p:cNvPr>
            <p:cNvSpPr/>
            <p:nvPr/>
          </p:nvSpPr>
          <p:spPr>
            <a:xfrm>
              <a:off x="7482078" y="4842510"/>
              <a:ext cx="0" cy="857885"/>
            </a:xfrm>
            <a:custGeom>
              <a:avLst/>
              <a:gdLst/>
              <a:ahLst/>
              <a:cxnLst/>
              <a:rect l="l" t="t" r="r" b="b"/>
              <a:pathLst>
                <a:path h="857885">
                  <a:moveTo>
                    <a:pt x="0" y="857376"/>
                  </a:moveTo>
                  <a:lnTo>
                    <a:pt x="0" y="0"/>
                  </a:lnTo>
                </a:path>
              </a:pathLst>
            </a:custGeom>
            <a:ln w="19812">
              <a:solidFill>
                <a:srgbClr val="EC7C30"/>
              </a:solidFill>
            </a:ln>
          </p:spPr>
          <p:txBody>
            <a:bodyPr wrap="square" lIns="0" tIns="0" rIns="0" bIns="0" rtlCol="0"/>
            <a:lstStyle/>
            <a:p>
              <a:endParaRPr/>
            </a:p>
          </p:txBody>
        </p:sp>
        <p:sp>
          <p:nvSpPr>
            <p:cNvPr id="26" name="object 28">
              <a:extLst>
                <a:ext uri="{FF2B5EF4-FFF2-40B4-BE49-F238E27FC236}">
                  <a16:creationId xmlns:a16="http://schemas.microsoft.com/office/drawing/2014/main" id="{0C931A95-9F85-B2F1-1D7B-545EFFE25240}"/>
                </a:ext>
              </a:extLst>
            </p:cNvPr>
            <p:cNvSpPr/>
            <p:nvPr/>
          </p:nvSpPr>
          <p:spPr>
            <a:xfrm>
              <a:off x="1401318" y="4842510"/>
              <a:ext cx="7920355" cy="8255"/>
            </a:xfrm>
            <a:custGeom>
              <a:avLst/>
              <a:gdLst/>
              <a:ahLst/>
              <a:cxnLst/>
              <a:rect l="l" t="t" r="r" b="b"/>
              <a:pathLst>
                <a:path w="7920355" h="8254">
                  <a:moveTo>
                    <a:pt x="0" y="0"/>
                  </a:moveTo>
                  <a:lnTo>
                    <a:pt x="7919974" y="8000"/>
                  </a:lnTo>
                </a:path>
              </a:pathLst>
            </a:custGeom>
            <a:ln w="19812">
              <a:solidFill>
                <a:srgbClr val="EC7C30"/>
              </a:solidFill>
            </a:ln>
          </p:spPr>
          <p:txBody>
            <a:bodyPr wrap="square" lIns="0" tIns="0" rIns="0" bIns="0" rtlCol="0"/>
            <a:lstStyle/>
            <a:p>
              <a:endParaRPr/>
            </a:p>
          </p:txBody>
        </p:sp>
        <p:sp>
          <p:nvSpPr>
            <p:cNvPr id="27" name="object 29">
              <a:extLst>
                <a:ext uri="{FF2B5EF4-FFF2-40B4-BE49-F238E27FC236}">
                  <a16:creationId xmlns:a16="http://schemas.microsoft.com/office/drawing/2014/main" id="{2ACBF8A0-70C9-F152-B89A-0D0FAB6D0238}"/>
                </a:ext>
              </a:extLst>
            </p:cNvPr>
            <p:cNvSpPr/>
            <p:nvPr/>
          </p:nvSpPr>
          <p:spPr>
            <a:xfrm>
              <a:off x="8878824" y="5538216"/>
              <a:ext cx="338327" cy="693419"/>
            </a:xfrm>
            <a:prstGeom prst="rect">
              <a:avLst/>
            </a:prstGeom>
            <a:blipFill>
              <a:blip r:embed="rId8" cstate="print"/>
              <a:stretch>
                <a:fillRect/>
              </a:stretch>
            </a:blipFill>
          </p:spPr>
          <p:txBody>
            <a:bodyPr wrap="square" lIns="0" tIns="0" rIns="0" bIns="0" rtlCol="0"/>
            <a:lstStyle/>
            <a:p>
              <a:endParaRPr/>
            </a:p>
          </p:txBody>
        </p:sp>
        <p:sp>
          <p:nvSpPr>
            <p:cNvPr id="28" name="object 30">
              <a:extLst>
                <a:ext uri="{FF2B5EF4-FFF2-40B4-BE49-F238E27FC236}">
                  <a16:creationId xmlns:a16="http://schemas.microsoft.com/office/drawing/2014/main" id="{E1DB4FF7-C789-1045-528F-A2BFEDEFEB0B}"/>
                </a:ext>
              </a:extLst>
            </p:cNvPr>
            <p:cNvSpPr/>
            <p:nvPr/>
          </p:nvSpPr>
          <p:spPr>
            <a:xfrm>
              <a:off x="9048750" y="6232398"/>
              <a:ext cx="0" cy="220979"/>
            </a:xfrm>
            <a:custGeom>
              <a:avLst/>
              <a:gdLst/>
              <a:ahLst/>
              <a:cxnLst/>
              <a:rect l="l" t="t" r="r" b="b"/>
              <a:pathLst>
                <a:path h="220979">
                  <a:moveTo>
                    <a:pt x="0" y="220979"/>
                  </a:moveTo>
                  <a:lnTo>
                    <a:pt x="0" y="0"/>
                  </a:lnTo>
                </a:path>
              </a:pathLst>
            </a:custGeom>
            <a:ln w="19812">
              <a:solidFill>
                <a:srgbClr val="00AFEF"/>
              </a:solidFill>
            </a:ln>
          </p:spPr>
          <p:txBody>
            <a:bodyPr wrap="square" lIns="0" tIns="0" rIns="0" bIns="0" rtlCol="0"/>
            <a:lstStyle/>
            <a:p>
              <a:endParaRPr/>
            </a:p>
          </p:txBody>
        </p:sp>
        <p:sp>
          <p:nvSpPr>
            <p:cNvPr id="29" name="object 31">
              <a:extLst>
                <a:ext uri="{FF2B5EF4-FFF2-40B4-BE49-F238E27FC236}">
                  <a16:creationId xmlns:a16="http://schemas.microsoft.com/office/drawing/2014/main" id="{6C80075B-7639-29BE-4268-5D4363366FF1}"/>
                </a:ext>
              </a:extLst>
            </p:cNvPr>
            <p:cNvSpPr/>
            <p:nvPr/>
          </p:nvSpPr>
          <p:spPr>
            <a:xfrm>
              <a:off x="1655064" y="4184904"/>
              <a:ext cx="722376" cy="448056"/>
            </a:xfrm>
            <a:prstGeom prst="rect">
              <a:avLst/>
            </a:prstGeom>
            <a:blipFill>
              <a:blip r:embed="rId9" cstate="print"/>
              <a:stretch>
                <a:fillRect/>
              </a:stretch>
            </a:blipFill>
          </p:spPr>
          <p:txBody>
            <a:bodyPr wrap="square" lIns="0" tIns="0" rIns="0" bIns="0" rtlCol="0"/>
            <a:lstStyle/>
            <a:p>
              <a:endParaRPr/>
            </a:p>
          </p:txBody>
        </p:sp>
        <p:sp>
          <p:nvSpPr>
            <p:cNvPr id="30" name="object 32">
              <a:extLst>
                <a:ext uri="{FF2B5EF4-FFF2-40B4-BE49-F238E27FC236}">
                  <a16:creationId xmlns:a16="http://schemas.microsoft.com/office/drawing/2014/main" id="{88405D17-696E-2B5A-ADFC-267B0ABD17FD}"/>
                </a:ext>
              </a:extLst>
            </p:cNvPr>
            <p:cNvSpPr/>
            <p:nvPr/>
          </p:nvSpPr>
          <p:spPr>
            <a:xfrm>
              <a:off x="2096261" y="4632198"/>
              <a:ext cx="0" cy="220979"/>
            </a:xfrm>
            <a:custGeom>
              <a:avLst/>
              <a:gdLst/>
              <a:ahLst/>
              <a:cxnLst/>
              <a:rect l="l" t="t" r="r" b="b"/>
              <a:pathLst>
                <a:path h="220979">
                  <a:moveTo>
                    <a:pt x="0" y="220979"/>
                  </a:moveTo>
                  <a:lnTo>
                    <a:pt x="0" y="0"/>
                  </a:lnTo>
                </a:path>
              </a:pathLst>
            </a:custGeom>
            <a:ln w="19812">
              <a:solidFill>
                <a:srgbClr val="EC7C30"/>
              </a:solidFill>
            </a:ln>
          </p:spPr>
          <p:txBody>
            <a:bodyPr wrap="square" lIns="0" tIns="0" rIns="0" bIns="0" rtlCol="0"/>
            <a:lstStyle/>
            <a:p>
              <a:endParaRPr/>
            </a:p>
          </p:txBody>
        </p:sp>
        <p:sp>
          <p:nvSpPr>
            <p:cNvPr id="31" name="object 33">
              <a:extLst>
                <a:ext uri="{FF2B5EF4-FFF2-40B4-BE49-F238E27FC236}">
                  <a16:creationId xmlns:a16="http://schemas.microsoft.com/office/drawing/2014/main" id="{BD757679-E2A5-F465-5525-44E2E5AD6734}"/>
                </a:ext>
              </a:extLst>
            </p:cNvPr>
            <p:cNvSpPr txBox="1"/>
            <p:nvPr/>
          </p:nvSpPr>
          <p:spPr>
            <a:xfrm>
              <a:off x="1449451" y="6543295"/>
              <a:ext cx="658495"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Plant</a:t>
              </a:r>
              <a:r>
                <a:rPr sz="800" spc="-55" dirty="0">
                  <a:latin typeface="Arial"/>
                  <a:cs typeface="Arial"/>
                </a:rPr>
                <a:t> </a:t>
              </a:r>
              <a:r>
                <a:rPr sz="800" spc="-5" dirty="0">
                  <a:latin typeface="Arial"/>
                  <a:cs typeface="Arial"/>
                </a:rPr>
                <a:t>Network</a:t>
              </a:r>
              <a:endParaRPr sz="800">
                <a:latin typeface="Arial"/>
                <a:cs typeface="Arial"/>
              </a:endParaRPr>
            </a:p>
          </p:txBody>
        </p:sp>
        <p:sp>
          <p:nvSpPr>
            <p:cNvPr id="32" name="object 34">
              <a:extLst>
                <a:ext uri="{FF2B5EF4-FFF2-40B4-BE49-F238E27FC236}">
                  <a16:creationId xmlns:a16="http://schemas.microsoft.com/office/drawing/2014/main" id="{0BE87FB5-4515-AC45-3B14-00D5CF4B882E}"/>
                </a:ext>
              </a:extLst>
            </p:cNvPr>
            <p:cNvSpPr txBox="1"/>
            <p:nvPr/>
          </p:nvSpPr>
          <p:spPr>
            <a:xfrm>
              <a:off x="1451864" y="4907408"/>
              <a:ext cx="1348105"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Customer </a:t>
              </a:r>
              <a:r>
                <a:rPr sz="800" spc="-5" dirty="0">
                  <a:latin typeface="Arial"/>
                  <a:cs typeface="Arial"/>
                </a:rPr>
                <a:t>Corporate</a:t>
              </a:r>
              <a:r>
                <a:rPr sz="800" spc="-45" dirty="0">
                  <a:latin typeface="Arial"/>
                  <a:cs typeface="Arial"/>
                </a:rPr>
                <a:t> </a:t>
              </a:r>
              <a:r>
                <a:rPr sz="800" spc="-5" dirty="0">
                  <a:latin typeface="Arial"/>
                  <a:cs typeface="Arial"/>
                </a:rPr>
                <a:t>Network</a:t>
              </a:r>
              <a:endParaRPr sz="800">
                <a:latin typeface="Arial"/>
                <a:cs typeface="Arial"/>
              </a:endParaRPr>
            </a:p>
          </p:txBody>
        </p:sp>
        <p:sp>
          <p:nvSpPr>
            <p:cNvPr id="33" name="object 35">
              <a:extLst>
                <a:ext uri="{FF2B5EF4-FFF2-40B4-BE49-F238E27FC236}">
                  <a16:creationId xmlns:a16="http://schemas.microsoft.com/office/drawing/2014/main" id="{6B5EB5D0-AA21-FA83-2784-7A2D704614EA}"/>
                </a:ext>
              </a:extLst>
            </p:cNvPr>
            <p:cNvSpPr/>
            <p:nvPr/>
          </p:nvSpPr>
          <p:spPr>
            <a:xfrm>
              <a:off x="1367027" y="5253228"/>
              <a:ext cx="5645150" cy="2246630"/>
            </a:xfrm>
            <a:custGeom>
              <a:avLst/>
              <a:gdLst/>
              <a:ahLst/>
              <a:cxnLst/>
              <a:rect l="l" t="t" r="r" b="b"/>
              <a:pathLst>
                <a:path w="5645150" h="2246629">
                  <a:moveTo>
                    <a:pt x="0" y="374396"/>
                  </a:moveTo>
                  <a:lnTo>
                    <a:pt x="2917" y="327435"/>
                  </a:lnTo>
                  <a:lnTo>
                    <a:pt x="11435" y="282215"/>
                  </a:lnTo>
                  <a:lnTo>
                    <a:pt x="25203" y="239086"/>
                  </a:lnTo>
                  <a:lnTo>
                    <a:pt x="43869" y="198398"/>
                  </a:lnTo>
                  <a:lnTo>
                    <a:pt x="67083" y="160503"/>
                  </a:lnTo>
                  <a:lnTo>
                    <a:pt x="94494" y="125751"/>
                  </a:lnTo>
                  <a:lnTo>
                    <a:pt x="125751" y="94494"/>
                  </a:lnTo>
                  <a:lnTo>
                    <a:pt x="160503" y="67083"/>
                  </a:lnTo>
                  <a:lnTo>
                    <a:pt x="198398" y="43869"/>
                  </a:lnTo>
                  <a:lnTo>
                    <a:pt x="239086" y="25203"/>
                  </a:lnTo>
                  <a:lnTo>
                    <a:pt x="282215" y="11435"/>
                  </a:lnTo>
                  <a:lnTo>
                    <a:pt x="327435" y="2917"/>
                  </a:lnTo>
                  <a:lnTo>
                    <a:pt x="374396" y="0"/>
                  </a:lnTo>
                  <a:lnTo>
                    <a:pt x="5270500" y="0"/>
                  </a:lnTo>
                  <a:lnTo>
                    <a:pt x="5317460" y="2917"/>
                  </a:lnTo>
                  <a:lnTo>
                    <a:pt x="5362680" y="11435"/>
                  </a:lnTo>
                  <a:lnTo>
                    <a:pt x="5405809" y="25203"/>
                  </a:lnTo>
                  <a:lnTo>
                    <a:pt x="5446497" y="43869"/>
                  </a:lnTo>
                  <a:lnTo>
                    <a:pt x="5484392" y="67083"/>
                  </a:lnTo>
                  <a:lnTo>
                    <a:pt x="5519144" y="94494"/>
                  </a:lnTo>
                  <a:lnTo>
                    <a:pt x="5550401" y="125751"/>
                  </a:lnTo>
                  <a:lnTo>
                    <a:pt x="5577812" y="160503"/>
                  </a:lnTo>
                  <a:lnTo>
                    <a:pt x="5601026" y="198398"/>
                  </a:lnTo>
                  <a:lnTo>
                    <a:pt x="5619692" y="239086"/>
                  </a:lnTo>
                  <a:lnTo>
                    <a:pt x="5633460" y="282215"/>
                  </a:lnTo>
                  <a:lnTo>
                    <a:pt x="5641978" y="327435"/>
                  </a:lnTo>
                  <a:lnTo>
                    <a:pt x="5644896" y="374396"/>
                  </a:lnTo>
                  <a:lnTo>
                    <a:pt x="5644896" y="1871980"/>
                  </a:lnTo>
                  <a:lnTo>
                    <a:pt x="5641978" y="1918942"/>
                  </a:lnTo>
                  <a:lnTo>
                    <a:pt x="5633460" y="1964164"/>
                  </a:lnTo>
                  <a:lnTo>
                    <a:pt x="5619692" y="2007295"/>
                  </a:lnTo>
                  <a:lnTo>
                    <a:pt x="5601026" y="2047983"/>
                  </a:lnTo>
                  <a:lnTo>
                    <a:pt x="5577812" y="2085878"/>
                  </a:lnTo>
                  <a:lnTo>
                    <a:pt x="5550401" y="2120629"/>
                  </a:lnTo>
                  <a:lnTo>
                    <a:pt x="5519144" y="2151885"/>
                  </a:lnTo>
                  <a:lnTo>
                    <a:pt x="5484392" y="2179295"/>
                  </a:lnTo>
                  <a:lnTo>
                    <a:pt x="5446497" y="2202508"/>
                  </a:lnTo>
                  <a:lnTo>
                    <a:pt x="5405809" y="2221174"/>
                  </a:lnTo>
                  <a:lnTo>
                    <a:pt x="5362680" y="2234941"/>
                  </a:lnTo>
                  <a:lnTo>
                    <a:pt x="5317460" y="2243458"/>
                  </a:lnTo>
                  <a:lnTo>
                    <a:pt x="5270500" y="2246376"/>
                  </a:lnTo>
                  <a:lnTo>
                    <a:pt x="374396" y="2246376"/>
                  </a:lnTo>
                  <a:lnTo>
                    <a:pt x="327435" y="2243458"/>
                  </a:lnTo>
                  <a:lnTo>
                    <a:pt x="282215" y="2234941"/>
                  </a:lnTo>
                  <a:lnTo>
                    <a:pt x="239086" y="2221174"/>
                  </a:lnTo>
                  <a:lnTo>
                    <a:pt x="198398" y="2202508"/>
                  </a:lnTo>
                  <a:lnTo>
                    <a:pt x="160503" y="2179295"/>
                  </a:lnTo>
                  <a:lnTo>
                    <a:pt x="125751" y="2151885"/>
                  </a:lnTo>
                  <a:lnTo>
                    <a:pt x="94494" y="2120629"/>
                  </a:lnTo>
                  <a:lnTo>
                    <a:pt x="67083" y="2085878"/>
                  </a:lnTo>
                  <a:lnTo>
                    <a:pt x="43869" y="2047983"/>
                  </a:lnTo>
                  <a:lnTo>
                    <a:pt x="25203" y="2007295"/>
                  </a:lnTo>
                  <a:lnTo>
                    <a:pt x="11435" y="1964164"/>
                  </a:lnTo>
                  <a:lnTo>
                    <a:pt x="2917" y="1918942"/>
                  </a:lnTo>
                  <a:lnTo>
                    <a:pt x="0" y="1871980"/>
                  </a:lnTo>
                  <a:lnTo>
                    <a:pt x="0" y="374396"/>
                  </a:lnTo>
                  <a:close/>
                </a:path>
              </a:pathLst>
            </a:custGeom>
            <a:ln w="12192">
              <a:solidFill>
                <a:srgbClr val="2E528F"/>
              </a:solidFill>
              <a:prstDash val="sysDash"/>
            </a:ln>
          </p:spPr>
          <p:txBody>
            <a:bodyPr wrap="square" lIns="0" tIns="0" rIns="0" bIns="0" rtlCol="0"/>
            <a:lstStyle/>
            <a:p>
              <a:endParaRPr/>
            </a:p>
          </p:txBody>
        </p:sp>
        <p:sp>
          <p:nvSpPr>
            <p:cNvPr id="34" name="object 36">
              <a:extLst>
                <a:ext uri="{FF2B5EF4-FFF2-40B4-BE49-F238E27FC236}">
                  <a16:creationId xmlns:a16="http://schemas.microsoft.com/office/drawing/2014/main" id="{8DB9E96A-83DB-DBF7-7893-8DEB2BB15EB1}"/>
                </a:ext>
              </a:extLst>
            </p:cNvPr>
            <p:cNvSpPr txBox="1"/>
            <p:nvPr/>
          </p:nvSpPr>
          <p:spPr>
            <a:xfrm>
              <a:off x="1534794" y="5384420"/>
              <a:ext cx="1275080" cy="151323"/>
            </a:xfrm>
            <a:prstGeom prst="rect">
              <a:avLst/>
            </a:prstGeom>
          </p:spPr>
          <p:txBody>
            <a:bodyPr vert="horz" wrap="square" lIns="0" tIns="12700" rIns="0" bIns="0" rtlCol="0">
              <a:spAutoFit/>
            </a:bodyPr>
            <a:lstStyle/>
            <a:p>
              <a:pPr marL="12700">
                <a:spcBef>
                  <a:spcPts val="100"/>
                </a:spcBef>
              </a:pPr>
              <a:r>
                <a:rPr sz="900" spc="-5" dirty="0">
                  <a:latin typeface="Arial"/>
                  <a:cs typeface="Arial"/>
                </a:rPr>
                <a:t>Existing Level 1</a:t>
              </a:r>
              <a:r>
                <a:rPr sz="900" spc="-40" dirty="0">
                  <a:latin typeface="Arial"/>
                  <a:cs typeface="Arial"/>
                </a:rPr>
                <a:t> </a:t>
              </a:r>
              <a:r>
                <a:rPr sz="900" spc="-5" dirty="0">
                  <a:latin typeface="Arial"/>
                  <a:cs typeface="Arial"/>
                </a:rPr>
                <a:t>Network</a:t>
              </a:r>
              <a:endParaRPr sz="900">
                <a:latin typeface="Arial"/>
                <a:cs typeface="Arial"/>
              </a:endParaRPr>
            </a:p>
          </p:txBody>
        </p:sp>
        <p:sp>
          <p:nvSpPr>
            <p:cNvPr id="35" name="object 37">
              <a:extLst>
                <a:ext uri="{FF2B5EF4-FFF2-40B4-BE49-F238E27FC236}">
                  <a16:creationId xmlns:a16="http://schemas.microsoft.com/office/drawing/2014/main" id="{51FA1F95-070B-D7E4-CDAF-EC0AD5E14C27}"/>
                </a:ext>
              </a:extLst>
            </p:cNvPr>
            <p:cNvSpPr/>
            <p:nvPr/>
          </p:nvSpPr>
          <p:spPr>
            <a:xfrm>
              <a:off x="1264664" y="3503644"/>
              <a:ext cx="2635250" cy="1714500"/>
            </a:xfrm>
            <a:custGeom>
              <a:avLst/>
              <a:gdLst/>
              <a:ahLst/>
              <a:cxnLst/>
              <a:rect l="l" t="t" r="r" b="b"/>
              <a:pathLst>
                <a:path w="2635250" h="1714500">
                  <a:moveTo>
                    <a:pt x="0" y="285750"/>
                  </a:moveTo>
                  <a:lnTo>
                    <a:pt x="3738" y="239388"/>
                  </a:lnTo>
                  <a:lnTo>
                    <a:pt x="14563" y="195413"/>
                  </a:lnTo>
                  <a:lnTo>
                    <a:pt x="31886" y="154411"/>
                  </a:lnTo>
                  <a:lnTo>
                    <a:pt x="55120" y="116970"/>
                  </a:lnTo>
                  <a:lnTo>
                    <a:pt x="83677" y="83677"/>
                  </a:lnTo>
                  <a:lnTo>
                    <a:pt x="116970" y="55120"/>
                  </a:lnTo>
                  <a:lnTo>
                    <a:pt x="154411" y="31886"/>
                  </a:lnTo>
                  <a:lnTo>
                    <a:pt x="195413" y="14563"/>
                  </a:lnTo>
                  <a:lnTo>
                    <a:pt x="239388" y="3738"/>
                  </a:lnTo>
                  <a:lnTo>
                    <a:pt x="285750" y="0"/>
                  </a:lnTo>
                  <a:lnTo>
                    <a:pt x="2349246" y="0"/>
                  </a:lnTo>
                  <a:lnTo>
                    <a:pt x="2395607" y="3738"/>
                  </a:lnTo>
                  <a:lnTo>
                    <a:pt x="2439582" y="14563"/>
                  </a:lnTo>
                  <a:lnTo>
                    <a:pt x="2480584" y="31886"/>
                  </a:lnTo>
                  <a:lnTo>
                    <a:pt x="2518025" y="55120"/>
                  </a:lnTo>
                  <a:lnTo>
                    <a:pt x="2551318" y="83677"/>
                  </a:lnTo>
                  <a:lnTo>
                    <a:pt x="2579875" y="116970"/>
                  </a:lnTo>
                  <a:lnTo>
                    <a:pt x="2603109" y="154411"/>
                  </a:lnTo>
                  <a:lnTo>
                    <a:pt x="2620432" y="195413"/>
                  </a:lnTo>
                  <a:lnTo>
                    <a:pt x="2631257" y="239388"/>
                  </a:lnTo>
                  <a:lnTo>
                    <a:pt x="2634996" y="285750"/>
                  </a:lnTo>
                  <a:lnTo>
                    <a:pt x="2634996" y="1428750"/>
                  </a:lnTo>
                  <a:lnTo>
                    <a:pt x="2631257" y="1475111"/>
                  </a:lnTo>
                  <a:lnTo>
                    <a:pt x="2620432" y="1519086"/>
                  </a:lnTo>
                  <a:lnTo>
                    <a:pt x="2603109" y="1560088"/>
                  </a:lnTo>
                  <a:lnTo>
                    <a:pt x="2579875" y="1597529"/>
                  </a:lnTo>
                  <a:lnTo>
                    <a:pt x="2551318" y="1630822"/>
                  </a:lnTo>
                  <a:lnTo>
                    <a:pt x="2518025" y="1659379"/>
                  </a:lnTo>
                  <a:lnTo>
                    <a:pt x="2480584" y="1682613"/>
                  </a:lnTo>
                  <a:lnTo>
                    <a:pt x="2439582" y="1699936"/>
                  </a:lnTo>
                  <a:lnTo>
                    <a:pt x="2395607" y="1710761"/>
                  </a:lnTo>
                  <a:lnTo>
                    <a:pt x="2349246" y="1714500"/>
                  </a:lnTo>
                  <a:lnTo>
                    <a:pt x="285750" y="1714500"/>
                  </a:lnTo>
                  <a:lnTo>
                    <a:pt x="239388" y="1710761"/>
                  </a:lnTo>
                  <a:lnTo>
                    <a:pt x="195413" y="1699936"/>
                  </a:lnTo>
                  <a:lnTo>
                    <a:pt x="154411" y="1682613"/>
                  </a:lnTo>
                  <a:lnTo>
                    <a:pt x="116970" y="1659379"/>
                  </a:lnTo>
                  <a:lnTo>
                    <a:pt x="83677" y="1630822"/>
                  </a:lnTo>
                  <a:lnTo>
                    <a:pt x="55120" y="1597529"/>
                  </a:lnTo>
                  <a:lnTo>
                    <a:pt x="31886" y="1560088"/>
                  </a:lnTo>
                  <a:lnTo>
                    <a:pt x="14563" y="1519086"/>
                  </a:lnTo>
                  <a:lnTo>
                    <a:pt x="3738" y="1475111"/>
                  </a:lnTo>
                  <a:lnTo>
                    <a:pt x="0" y="1428750"/>
                  </a:lnTo>
                  <a:lnTo>
                    <a:pt x="0" y="285750"/>
                  </a:lnTo>
                  <a:close/>
                </a:path>
              </a:pathLst>
            </a:custGeom>
            <a:ln w="12192">
              <a:solidFill>
                <a:srgbClr val="2E528F"/>
              </a:solidFill>
              <a:prstDash val="sysDash"/>
            </a:ln>
          </p:spPr>
          <p:txBody>
            <a:bodyPr wrap="square" lIns="0" tIns="0" rIns="0" bIns="0" rtlCol="0"/>
            <a:lstStyle/>
            <a:p>
              <a:endParaRPr/>
            </a:p>
          </p:txBody>
        </p:sp>
        <p:sp>
          <p:nvSpPr>
            <p:cNvPr id="36" name="object 38">
              <a:extLst>
                <a:ext uri="{FF2B5EF4-FFF2-40B4-BE49-F238E27FC236}">
                  <a16:creationId xmlns:a16="http://schemas.microsoft.com/office/drawing/2014/main" id="{60BE7A5F-9294-7A8E-89C6-579F6E032A29}"/>
                </a:ext>
              </a:extLst>
            </p:cNvPr>
            <p:cNvSpPr txBox="1"/>
            <p:nvPr/>
          </p:nvSpPr>
          <p:spPr>
            <a:xfrm>
              <a:off x="1473200" y="3570860"/>
              <a:ext cx="1413510" cy="151323"/>
            </a:xfrm>
            <a:prstGeom prst="rect">
              <a:avLst/>
            </a:prstGeom>
          </p:spPr>
          <p:txBody>
            <a:bodyPr vert="horz" wrap="square" lIns="0" tIns="12700" rIns="0" bIns="0" rtlCol="0">
              <a:spAutoFit/>
            </a:bodyPr>
            <a:lstStyle/>
            <a:p>
              <a:pPr marL="12700">
                <a:spcBef>
                  <a:spcPts val="100"/>
                </a:spcBef>
              </a:pPr>
              <a:r>
                <a:rPr sz="900" spc="-5" dirty="0">
                  <a:latin typeface="Arial"/>
                  <a:cs typeface="Arial"/>
                </a:rPr>
                <a:t>Existing Corporate</a:t>
              </a:r>
              <a:r>
                <a:rPr sz="900" spc="-35" dirty="0">
                  <a:latin typeface="Arial"/>
                  <a:cs typeface="Arial"/>
                </a:rPr>
                <a:t> </a:t>
              </a:r>
              <a:r>
                <a:rPr sz="900" spc="-5" dirty="0">
                  <a:latin typeface="Arial"/>
                  <a:cs typeface="Arial"/>
                </a:rPr>
                <a:t>Network</a:t>
              </a:r>
              <a:endParaRPr sz="900">
                <a:latin typeface="Arial"/>
                <a:cs typeface="Arial"/>
              </a:endParaRPr>
            </a:p>
          </p:txBody>
        </p:sp>
        <p:sp>
          <p:nvSpPr>
            <p:cNvPr id="37" name="object 39">
              <a:extLst>
                <a:ext uri="{FF2B5EF4-FFF2-40B4-BE49-F238E27FC236}">
                  <a16:creationId xmlns:a16="http://schemas.microsoft.com/office/drawing/2014/main" id="{055A3232-826B-3687-FD79-908A9784859D}"/>
                </a:ext>
              </a:extLst>
            </p:cNvPr>
            <p:cNvSpPr txBox="1"/>
            <p:nvPr/>
          </p:nvSpPr>
          <p:spPr>
            <a:xfrm>
              <a:off x="7514970" y="5498084"/>
              <a:ext cx="419734" cy="151323"/>
            </a:xfrm>
            <a:prstGeom prst="rect">
              <a:avLst/>
            </a:prstGeom>
          </p:spPr>
          <p:txBody>
            <a:bodyPr vert="horz" wrap="square" lIns="0" tIns="12700" rIns="0" bIns="0" rtlCol="0">
              <a:spAutoFit/>
            </a:bodyPr>
            <a:lstStyle/>
            <a:p>
              <a:pPr marL="12700">
                <a:spcBef>
                  <a:spcPts val="100"/>
                </a:spcBef>
              </a:pPr>
              <a:r>
                <a:rPr sz="900" spc="-5" dirty="0">
                  <a:latin typeface="Arial"/>
                  <a:cs typeface="Arial"/>
                </a:rPr>
                <a:t>Firewall</a:t>
              </a:r>
              <a:endParaRPr sz="900">
                <a:latin typeface="Arial"/>
                <a:cs typeface="Arial"/>
              </a:endParaRPr>
            </a:p>
          </p:txBody>
        </p:sp>
        <p:sp>
          <p:nvSpPr>
            <p:cNvPr id="38" name="object 40">
              <a:extLst>
                <a:ext uri="{FF2B5EF4-FFF2-40B4-BE49-F238E27FC236}">
                  <a16:creationId xmlns:a16="http://schemas.microsoft.com/office/drawing/2014/main" id="{9CE466BA-D46D-CCDB-E117-05CEA6D57F2C}"/>
                </a:ext>
              </a:extLst>
            </p:cNvPr>
            <p:cNvSpPr txBox="1"/>
            <p:nvPr/>
          </p:nvSpPr>
          <p:spPr>
            <a:xfrm>
              <a:off x="9414765" y="5490718"/>
              <a:ext cx="479425" cy="437515"/>
            </a:xfrm>
            <a:prstGeom prst="rect">
              <a:avLst/>
            </a:prstGeom>
          </p:spPr>
          <p:txBody>
            <a:bodyPr vert="horz" wrap="square" lIns="0" tIns="12700" rIns="0" bIns="0" rtlCol="0">
              <a:spAutoFit/>
            </a:bodyPr>
            <a:lstStyle/>
            <a:p>
              <a:pPr marL="12700" marR="5080">
                <a:spcBef>
                  <a:spcPts val="100"/>
                </a:spcBef>
              </a:pPr>
              <a:r>
                <a:rPr sz="900" spc="-5" dirty="0">
                  <a:latin typeface="Arial"/>
                  <a:cs typeface="Arial"/>
                </a:rPr>
                <a:t>Data  Co</a:t>
              </a:r>
              <a:r>
                <a:rPr sz="900" dirty="0">
                  <a:latin typeface="Arial"/>
                  <a:cs typeface="Arial"/>
                </a:rPr>
                <a:t>l</a:t>
              </a:r>
              <a:r>
                <a:rPr sz="900" spc="-5" dirty="0">
                  <a:latin typeface="Arial"/>
                  <a:cs typeface="Arial"/>
                </a:rPr>
                <a:t>le</a:t>
              </a:r>
              <a:r>
                <a:rPr sz="900" spc="5" dirty="0">
                  <a:latin typeface="Arial"/>
                  <a:cs typeface="Arial"/>
                </a:rPr>
                <a:t>c</a:t>
              </a:r>
              <a:r>
                <a:rPr sz="900" dirty="0">
                  <a:latin typeface="Arial"/>
                  <a:cs typeface="Arial"/>
                </a:rPr>
                <a:t>tor  Node</a:t>
              </a:r>
              <a:endParaRPr sz="900">
                <a:latin typeface="Arial"/>
                <a:cs typeface="Arial"/>
              </a:endParaRPr>
            </a:p>
          </p:txBody>
        </p:sp>
        <p:sp>
          <p:nvSpPr>
            <p:cNvPr id="39" name="object 41">
              <a:extLst>
                <a:ext uri="{FF2B5EF4-FFF2-40B4-BE49-F238E27FC236}">
                  <a16:creationId xmlns:a16="http://schemas.microsoft.com/office/drawing/2014/main" id="{D70510D9-3B9C-B6E2-1E40-E3E4D8D5AAC4}"/>
                </a:ext>
              </a:extLst>
            </p:cNvPr>
            <p:cNvSpPr/>
            <p:nvPr/>
          </p:nvSpPr>
          <p:spPr>
            <a:xfrm>
              <a:off x="6886575" y="6284976"/>
              <a:ext cx="2379980" cy="1188720"/>
            </a:xfrm>
            <a:custGeom>
              <a:avLst/>
              <a:gdLst/>
              <a:ahLst/>
              <a:cxnLst/>
              <a:rect l="l" t="t" r="r" b="b"/>
              <a:pathLst>
                <a:path w="2379979" h="1188720">
                  <a:moveTo>
                    <a:pt x="2231008" y="297180"/>
                  </a:moveTo>
                  <a:lnTo>
                    <a:pt x="1933828" y="297180"/>
                  </a:lnTo>
                  <a:lnTo>
                    <a:pt x="1917965" y="329291"/>
                  </a:lnTo>
                  <a:lnTo>
                    <a:pt x="1900574" y="361001"/>
                  </a:lnTo>
                  <a:lnTo>
                    <a:pt x="1861308" y="423172"/>
                  </a:lnTo>
                  <a:lnTo>
                    <a:pt x="1816227" y="483602"/>
                  </a:lnTo>
                  <a:lnTo>
                    <a:pt x="1791569" y="513136"/>
                  </a:lnTo>
                  <a:lnTo>
                    <a:pt x="1765532" y="542199"/>
                  </a:lnTo>
                  <a:lnTo>
                    <a:pt x="1738141" y="570782"/>
                  </a:lnTo>
                  <a:lnTo>
                    <a:pt x="1709422" y="598873"/>
                  </a:lnTo>
                  <a:lnTo>
                    <a:pt x="1679397" y="626459"/>
                  </a:lnTo>
                  <a:lnTo>
                    <a:pt x="1648094" y="653531"/>
                  </a:lnTo>
                  <a:lnTo>
                    <a:pt x="1615536" y="680076"/>
                  </a:lnTo>
                  <a:lnTo>
                    <a:pt x="1581748" y="706082"/>
                  </a:lnTo>
                  <a:lnTo>
                    <a:pt x="1546755" y="731539"/>
                  </a:lnTo>
                  <a:lnTo>
                    <a:pt x="1510582" y="756436"/>
                  </a:lnTo>
                  <a:lnTo>
                    <a:pt x="1473255" y="780760"/>
                  </a:lnTo>
                  <a:lnTo>
                    <a:pt x="1434797" y="804500"/>
                  </a:lnTo>
                  <a:lnTo>
                    <a:pt x="1395233" y="827645"/>
                  </a:lnTo>
                  <a:lnTo>
                    <a:pt x="1354589" y="850183"/>
                  </a:lnTo>
                  <a:lnTo>
                    <a:pt x="1312890" y="872104"/>
                  </a:lnTo>
                  <a:lnTo>
                    <a:pt x="1270159" y="893395"/>
                  </a:lnTo>
                  <a:lnTo>
                    <a:pt x="1226423" y="914045"/>
                  </a:lnTo>
                  <a:lnTo>
                    <a:pt x="1181705" y="934044"/>
                  </a:lnTo>
                  <a:lnTo>
                    <a:pt x="1136031" y="953378"/>
                  </a:lnTo>
                  <a:lnTo>
                    <a:pt x="1089426" y="972038"/>
                  </a:lnTo>
                  <a:lnTo>
                    <a:pt x="1041914" y="990011"/>
                  </a:lnTo>
                  <a:lnTo>
                    <a:pt x="993520" y="1007286"/>
                  </a:lnTo>
                  <a:lnTo>
                    <a:pt x="944270" y="1023851"/>
                  </a:lnTo>
                  <a:lnTo>
                    <a:pt x="894187" y="1039697"/>
                  </a:lnTo>
                  <a:lnTo>
                    <a:pt x="843298" y="1054810"/>
                  </a:lnTo>
                  <a:lnTo>
                    <a:pt x="791626" y="1069179"/>
                  </a:lnTo>
                  <a:lnTo>
                    <a:pt x="739197" y="1082793"/>
                  </a:lnTo>
                  <a:lnTo>
                    <a:pt x="686035" y="1095642"/>
                  </a:lnTo>
                  <a:lnTo>
                    <a:pt x="632165" y="1107712"/>
                  </a:lnTo>
                  <a:lnTo>
                    <a:pt x="577613" y="1118993"/>
                  </a:lnTo>
                  <a:lnTo>
                    <a:pt x="522402" y="1129474"/>
                  </a:lnTo>
                  <a:lnTo>
                    <a:pt x="466559" y="1139142"/>
                  </a:lnTo>
                  <a:lnTo>
                    <a:pt x="410107" y="1147987"/>
                  </a:lnTo>
                  <a:lnTo>
                    <a:pt x="353072" y="1155997"/>
                  </a:lnTo>
                  <a:lnTo>
                    <a:pt x="295478" y="1163161"/>
                  </a:lnTo>
                  <a:lnTo>
                    <a:pt x="237350" y="1169468"/>
                  </a:lnTo>
                  <a:lnTo>
                    <a:pt x="178714" y="1174905"/>
                  </a:lnTo>
                  <a:lnTo>
                    <a:pt x="119593" y="1179461"/>
                  </a:lnTo>
                  <a:lnTo>
                    <a:pt x="60013" y="1183126"/>
                  </a:lnTo>
                  <a:lnTo>
                    <a:pt x="0" y="1185887"/>
                  </a:lnTo>
                  <a:lnTo>
                    <a:pt x="59537" y="1187714"/>
                  </a:lnTo>
                  <a:lnTo>
                    <a:pt x="118838" y="1188633"/>
                  </a:lnTo>
                  <a:lnTo>
                    <a:pt x="177876" y="1188655"/>
                  </a:lnTo>
                  <a:lnTo>
                    <a:pt x="236626" y="1187790"/>
                  </a:lnTo>
                  <a:lnTo>
                    <a:pt x="295064" y="1186048"/>
                  </a:lnTo>
                  <a:lnTo>
                    <a:pt x="353165" y="1183439"/>
                  </a:lnTo>
                  <a:lnTo>
                    <a:pt x="410904" y="1179972"/>
                  </a:lnTo>
                  <a:lnTo>
                    <a:pt x="468256" y="1175657"/>
                  </a:lnTo>
                  <a:lnTo>
                    <a:pt x="525196" y="1170505"/>
                  </a:lnTo>
                  <a:lnTo>
                    <a:pt x="581699" y="1164525"/>
                  </a:lnTo>
                  <a:lnTo>
                    <a:pt x="637741" y="1157728"/>
                  </a:lnTo>
                  <a:lnTo>
                    <a:pt x="693297" y="1150122"/>
                  </a:lnTo>
                  <a:lnTo>
                    <a:pt x="748341" y="1141719"/>
                  </a:lnTo>
                  <a:lnTo>
                    <a:pt x="802849" y="1132527"/>
                  </a:lnTo>
                  <a:lnTo>
                    <a:pt x="856796" y="1122558"/>
                  </a:lnTo>
                  <a:lnTo>
                    <a:pt x="910157" y="1111820"/>
                  </a:lnTo>
                  <a:lnTo>
                    <a:pt x="962907" y="1100324"/>
                  </a:lnTo>
                  <a:lnTo>
                    <a:pt x="1015021" y="1088079"/>
                  </a:lnTo>
                  <a:lnTo>
                    <a:pt x="1066475" y="1075096"/>
                  </a:lnTo>
                  <a:lnTo>
                    <a:pt x="1117243" y="1061384"/>
                  </a:lnTo>
                  <a:lnTo>
                    <a:pt x="1167301" y="1046953"/>
                  </a:lnTo>
                  <a:lnTo>
                    <a:pt x="1216624" y="1031814"/>
                  </a:lnTo>
                  <a:lnTo>
                    <a:pt x="1265186" y="1015975"/>
                  </a:lnTo>
                  <a:lnTo>
                    <a:pt x="1312964" y="999448"/>
                  </a:lnTo>
                  <a:lnTo>
                    <a:pt x="1359931" y="982242"/>
                  </a:lnTo>
                  <a:lnTo>
                    <a:pt x="1406064" y="964366"/>
                  </a:lnTo>
                  <a:lnTo>
                    <a:pt x="1451337" y="945831"/>
                  </a:lnTo>
                  <a:lnTo>
                    <a:pt x="1495726" y="926647"/>
                  </a:lnTo>
                  <a:lnTo>
                    <a:pt x="1539205" y="906823"/>
                  </a:lnTo>
                  <a:lnTo>
                    <a:pt x="1581750" y="886370"/>
                  </a:lnTo>
                  <a:lnTo>
                    <a:pt x="1623336" y="865297"/>
                  </a:lnTo>
                  <a:lnTo>
                    <a:pt x="1663938" y="843615"/>
                  </a:lnTo>
                  <a:lnTo>
                    <a:pt x="1703531" y="821332"/>
                  </a:lnTo>
                  <a:lnTo>
                    <a:pt x="1742090" y="798460"/>
                  </a:lnTo>
                  <a:lnTo>
                    <a:pt x="1779590" y="775008"/>
                  </a:lnTo>
                  <a:lnTo>
                    <a:pt x="1816007" y="750985"/>
                  </a:lnTo>
                  <a:lnTo>
                    <a:pt x="1851315" y="726403"/>
                  </a:lnTo>
                  <a:lnTo>
                    <a:pt x="1885490" y="701270"/>
                  </a:lnTo>
                  <a:lnTo>
                    <a:pt x="1918507" y="675597"/>
                  </a:lnTo>
                  <a:lnTo>
                    <a:pt x="1950341" y="649393"/>
                  </a:lnTo>
                  <a:lnTo>
                    <a:pt x="1980967" y="622669"/>
                  </a:lnTo>
                  <a:lnTo>
                    <a:pt x="2010360" y="595434"/>
                  </a:lnTo>
                  <a:lnTo>
                    <a:pt x="2038495" y="567698"/>
                  </a:lnTo>
                  <a:lnTo>
                    <a:pt x="2065347" y="539472"/>
                  </a:lnTo>
                  <a:lnTo>
                    <a:pt x="2090892" y="510765"/>
                  </a:lnTo>
                  <a:lnTo>
                    <a:pt x="2137961" y="451947"/>
                  </a:lnTo>
                  <a:lnTo>
                    <a:pt x="2179500" y="391324"/>
                  </a:lnTo>
                  <a:lnTo>
                    <a:pt x="2215312" y="328976"/>
                  </a:lnTo>
                  <a:lnTo>
                    <a:pt x="2231008" y="297180"/>
                  </a:lnTo>
                  <a:close/>
                </a:path>
                <a:path w="2379979" h="1188720">
                  <a:moveTo>
                    <a:pt x="2150745" y="0"/>
                  </a:moveTo>
                  <a:lnTo>
                    <a:pt x="1785239" y="297180"/>
                  </a:lnTo>
                  <a:lnTo>
                    <a:pt x="2379599" y="297180"/>
                  </a:lnTo>
                  <a:lnTo>
                    <a:pt x="2150745" y="0"/>
                  </a:lnTo>
                  <a:close/>
                </a:path>
              </a:pathLst>
            </a:custGeom>
            <a:solidFill>
              <a:srgbClr val="8FAADC"/>
            </a:solidFill>
          </p:spPr>
          <p:txBody>
            <a:bodyPr wrap="square" lIns="0" tIns="0" rIns="0" bIns="0" rtlCol="0"/>
            <a:lstStyle/>
            <a:p>
              <a:endParaRPr/>
            </a:p>
          </p:txBody>
        </p:sp>
        <p:sp>
          <p:nvSpPr>
            <p:cNvPr id="40" name="object 42">
              <a:extLst>
                <a:ext uri="{FF2B5EF4-FFF2-40B4-BE49-F238E27FC236}">
                  <a16:creationId xmlns:a16="http://schemas.microsoft.com/office/drawing/2014/main" id="{C79FFA8C-9466-86A0-126F-C066EA9FC5B9}"/>
                </a:ext>
              </a:extLst>
            </p:cNvPr>
            <p:cNvSpPr/>
            <p:nvPr/>
          </p:nvSpPr>
          <p:spPr>
            <a:xfrm>
              <a:off x="4587241" y="6284976"/>
              <a:ext cx="2447925" cy="1188720"/>
            </a:xfrm>
            <a:custGeom>
              <a:avLst/>
              <a:gdLst/>
              <a:ahLst/>
              <a:cxnLst/>
              <a:rect l="l" t="t" r="r" b="b"/>
              <a:pathLst>
                <a:path w="2447925" h="1188720">
                  <a:moveTo>
                    <a:pt x="297180" y="0"/>
                  </a:moveTo>
                  <a:lnTo>
                    <a:pt x="0" y="0"/>
                  </a:lnTo>
                  <a:lnTo>
                    <a:pt x="854" y="33844"/>
                  </a:lnTo>
                  <a:lnTo>
                    <a:pt x="7626" y="100818"/>
                  </a:lnTo>
                  <a:lnTo>
                    <a:pt x="20995" y="166755"/>
                  </a:lnTo>
                  <a:lnTo>
                    <a:pt x="40780" y="231554"/>
                  </a:lnTo>
                  <a:lnTo>
                    <a:pt x="66799" y="295115"/>
                  </a:lnTo>
                  <a:lnTo>
                    <a:pt x="98870" y="357337"/>
                  </a:lnTo>
                  <a:lnTo>
                    <a:pt x="136814" y="418121"/>
                  </a:lnTo>
                  <a:lnTo>
                    <a:pt x="180446" y="477365"/>
                  </a:lnTo>
                  <a:lnTo>
                    <a:pt x="229587" y="534970"/>
                  </a:lnTo>
                  <a:lnTo>
                    <a:pt x="256166" y="563127"/>
                  </a:lnTo>
                  <a:lnTo>
                    <a:pt x="284055" y="590835"/>
                  </a:lnTo>
                  <a:lnTo>
                    <a:pt x="313229" y="618084"/>
                  </a:lnTo>
                  <a:lnTo>
                    <a:pt x="343667" y="644860"/>
                  </a:lnTo>
                  <a:lnTo>
                    <a:pt x="375346" y="671152"/>
                  </a:lnTo>
                  <a:lnTo>
                    <a:pt x="408243" y="696945"/>
                  </a:lnTo>
                  <a:lnTo>
                    <a:pt x="442335" y="722228"/>
                  </a:lnTo>
                  <a:lnTo>
                    <a:pt x="477601" y="746989"/>
                  </a:lnTo>
                  <a:lnTo>
                    <a:pt x="514016" y="771214"/>
                  </a:lnTo>
                  <a:lnTo>
                    <a:pt x="551559" y="794891"/>
                  </a:lnTo>
                  <a:lnTo>
                    <a:pt x="590206" y="818008"/>
                  </a:lnTo>
                  <a:lnTo>
                    <a:pt x="629935" y="840552"/>
                  </a:lnTo>
                  <a:lnTo>
                    <a:pt x="670724" y="862511"/>
                  </a:lnTo>
                  <a:lnTo>
                    <a:pt x="712549" y="883871"/>
                  </a:lnTo>
                  <a:lnTo>
                    <a:pt x="755389" y="904621"/>
                  </a:lnTo>
                  <a:lnTo>
                    <a:pt x="799219" y="924748"/>
                  </a:lnTo>
                  <a:lnTo>
                    <a:pt x="844018" y="944239"/>
                  </a:lnTo>
                  <a:lnTo>
                    <a:pt x="889763" y="963082"/>
                  </a:lnTo>
                  <a:lnTo>
                    <a:pt x="936431" y="981264"/>
                  </a:lnTo>
                  <a:lnTo>
                    <a:pt x="983999" y="998773"/>
                  </a:lnTo>
                  <a:lnTo>
                    <a:pt x="1032445" y="1015597"/>
                  </a:lnTo>
                  <a:lnTo>
                    <a:pt x="1081746" y="1031721"/>
                  </a:lnTo>
                  <a:lnTo>
                    <a:pt x="1131880" y="1047135"/>
                  </a:lnTo>
                  <a:lnTo>
                    <a:pt x="1182823" y="1061826"/>
                  </a:lnTo>
                  <a:lnTo>
                    <a:pt x="1234553" y="1075780"/>
                  </a:lnTo>
                  <a:lnTo>
                    <a:pt x="1287048" y="1088986"/>
                  </a:lnTo>
                  <a:lnTo>
                    <a:pt x="1340284" y="1101431"/>
                  </a:lnTo>
                  <a:lnTo>
                    <a:pt x="1394239" y="1113102"/>
                  </a:lnTo>
                  <a:lnTo>
                    <a:pt x="1448890" y="1123987"/>
                  </a:lnTo>
                  <a:lnTo>
                    <a:pt x="1504214" y="1134073"/>
                  </a:lnTo>
                  <a:lnTo>
                    <a:pt x="1560190" y="1143348"/>
                  </a:lnTo>
                  <a:lnTo>
                    <a:pt x="1616793" y="1151799"/>
                  </a:lnTo>
                  <a:lnTo>
                    <a:pt x="1674002" y="1159414"/>
                  </a:lnTo>
                  <a:lnTo>
                    <a:pt x="1731794" y="1166180"/>
                  </a:lnTo>
                  <a:lnTo>
                    <a:pt x="1790145" y="1172085"/>
                  </a:lnTo>
                  <a:lnTo>
                    <a:pt x="1849034" y="1177115"/>
                  </a:lnTo>
                  <a:lnTo>
                    <a:pt x="1908438" y="1181259"/>
                  </a:lnTo>
                  <a:lnTo>
                    <a:pt x="1968333" y="1184504"/>
                  </a:lnTo>
                  <a:lnTo>
                    <a:pt x="2028698" y="1186838"/>
                  </a:lnTo>
                  <a:lnTo>
                    <a:pt x="2089509" y="1188247"/>
                  </a:lnTo>
                  <a:lnTo>
                    <a:pt x="2150744" y="1188720"/>
                  </a:lnTo>
                  <a:lnTo>
                    <a:pt x="2447925" y="1188720"/>
                  </a:lnTo>
                  <a:lnTo>
                    <a:pt x="2386689" y="1188247"/>
                  </a:lnTo>
                  <a:lnTo>
                    <a:pt x="2325878" y="1186838"/>
                  </a:lnTo>
                  <a:lnTo>
                    <a:pt x="2265513" y="1184504"/>
                  </a:lnTo>
                  <a:lnTo>
                    <a:pt x="2205618" y="1181259"/>
                  </a:lnTo>
                  <a:lnTo>
                    <a:pt x="2146214" y="1177115"/>
                  </a:lnTo>
                  <a:lnTo>
                    <a:pt x="2087325" y="1172085"/>
                  </a:lnTo>
                  <a:lnTo>
                    <a:pt x="2028974" y="1166180"/>
                  </a:lnTo>
                  <a:lnTo>
                    <a:pt x="1971182" y="1159414"/>
                  </a:lnTo>
                  <a:lnTo>
                    <a:pt x="1913973" y="1151799"/>
                  </a:lnTo>
                  <a:lnTo>
                    <a:pt x="1857370" y="1143348"/>
                  </a:lnTo>
                  <a:lnTo>
                    <a:pt x="1801394" y="1134073"/>
                  </a:lnTo>
                  <a:lnTo>
                    <a:pt x="1746070" y="1123987"/>
                  </a:lnTo>
                  <a:lnTo>
                    <a:pt x="1691419" y="1113102"/>
                  </a:lnTo>
                  <a:lnTo>
                    <a:pt x="1637464" y="1101431"/>
                  </a:lnTo>
                  <a:lnTo>
                    <a:pt x="1584228" y="1088986"/>
                  </a:lnTo>
                  <a:lnTo>
                    <a:pt x="1531733" y="1075780"/>
                  </a:lnTo>
                  <a:lnTo>
                    <a:pt x="1480003" y="1061826"/>
                  </a:lnTo>
                  <a:lnTo>
                    <a:pt x="1429060" y="1047135"/>
                  </a:lnTo>
                  <a:lnTo>
                    <a:pt x="1378926" y="1031721"/>
                  </a:lnTo>
                  <a:lnTo>
                    <a:pt x="1329625" y="1015597"/>
                  </a:lnTo>
                  <a:lnTo>
                    <a:pt x="1281179" y="998773"/>
                  </a:lnTo>
                  <a:lnTo>
                    <a:pt x="1233611" y="981264"/>
                  </a:lnTo>
                  <a:lnTo>
                    <a:pt x="1186943" y="963082"/>
                  </a:lnTo>
                  <a:lnTo>
                    <a:pt x="1141198" y="944239"/>
                  </a:lnTo>
                  <a:lnTo>
                    <a:pt x="1096399" y="924748"/>
                  </a:lnTo>
                  <a:lnTo>
                    <a:pt x="1052569" y="904621"/>
                  </a:lnTo>
                  <a:lnTo>
                    <a:pt x="1009729" y="883871"/>
                  </a:lnTo>
                  <a:lnTo>
                    <a:pt x="967904" y="862511"/>
                  </a:lnTo>
                  <a:lnTo>
                    <a:pt x="927115" y="840552"/>
                  </a:lnTo>
                  <a:lnTo>
                    <a:pt x="887386" y="818008"/>
                  </a:lnTo>
                  <a:lnTo>
                    <a:pt x="848739" y="794891"/>
                  </a:lnTo>
                  <a:lnTo>
                    <a:pt x="811196" y="771214"/>
                  </a:lnTo>
                  <a:lnTo>
                    <a:pt x="774781" y="746989"/>
                  </a:lnTo>
                  <a:lnTo>
                    <a:pt x="739515" y="722228"/>
                  </a:lnTo>
                  <a:lnTo>
                    <a:pt x="705423" y="696945"/>
                  </a:lnTo>
                  <a:lnTo>
                    <a:pt x="672526" y="671152"/>
                  </a:lnTo>
                  <a:lnTo>
                    <a:pt x="640847" y="644860"/>
                  </a:lnTo>
                  <a:lnTo>
                    <a:pt x="610409" y="618084"/>
                  </a:lnTo>
                  <a:lnTo>
                    <a:pt x="581235" y="590835"/>
                  </a:lnTo>
                  <a:lnTo>
                    <a:pt x="553346" y="563127"/>
                  </a:lnTo>
                  <a:lnTo>
                    <a:pt x="526767" y="534970"/>
                  </a:lnTo>
                  <a:lnTo>
                    <a:pt x="501520" y="506379"/>
                  </a:lnTo>
                  <a:lnTo>
                    <a:pt x="455110" y="447942"/>
                  </a:lnTo>
                  <a:lnTo>
                    <a:pt x="414299" y="387915"/>
                  </a:lnTo>
                  <a:lnTo>
                    <a:pt x="379269" y="326399"/>
                  </a:lnTo>
                  <a:lnTo>
                    <a:pt x="350201" y="263495"/>
                  </a:lnTo>
                  <a:lnTo>
                    <a:pt x="327277" y="199303"/>
                  </a:lnTo>
                  <a:lnTo>
                    <a:pt x="310677" y="133922"/>
                  </a:lnTo>
                  <a:lnTo>
                    <a:pt x="300584" y="67455"/>
                  </a:lnTo>
                  <a:lnTo>
                    <a:pt x="298034" y="33844"/>
                  </a:lnTo>
                  <a:lnTo>
                    <a:pt x="297180" y="0"/>
                  </a:lnTo>
                  <a:close/>
                </a:path>
              </a:pathLst>
            </a:custGeom>
            <a:solidFill>
              <a:srgbClr val="7388B0"/>
            </a:solidFill>
          </p:spPr>
          <p:txBody>
            <a:bodyPr wrap="square" lIns="0" tIns="0" rIns="0" bIns="0" rtlCol="0"/>
            <a:lstStyle/>
            <a:p>
              <a:endParaRPr/>
            </a:p>
          </p:txBody>
        </p:sp>
        <p:sp>
          <p:nvSpPr>
            <p:cNvPr id="41" name="object 43">
              <a:extLst>
                <a:ext uri="{FF2B5EF4-FFF2-40B4-BE49-F238E27FC236}">
                  <a16:creationId xmlns:a16="http://schemas.microsoft.com/office/drawing/2014/main" id="{C911D31E-4661-982C-DD33-BC803016C0D4}"/>
                </a:ext>
              </a:extLst>
            </p:cNvPr>
            <p:cNvSpPr/>
            <p:nvPr/>
          </p:nvSpPr>
          <p:spPr>
            <a:xfrm>
              <a:off x="4587241" y="6284976"/>
              <a:ext cx="4679315" cy="1188720"/>
            </a:xfrm>
            <a:custGeom>
              <a:avLst/>
              <a:gdLst/>
              <a:ahLst/>
              <a:cxnLst/>
              <a:rect l="l" t="t" r="r" b="b"/>
              <a:pathLst>
                <a:path w="4679315" h="1188720">
                  <a:moveTo>
                    <a:pt x="2299335" y="1185875"/>
                  </a:moveTo>
                  <a:lnTo>
                    <a:pt x="2359348" y="1183114"/>
                  </a:lnTo>
                  <a:lnTo>
                    <a:pt x="2418928" y="1179450"/>
                  </a:lnTo>
                  <a:lnTo>
                    <a:pt x="2478049" y="1174894"/>
                  </a:lnTo>
                  <a:lnTo>
                    <a:pt x="2536685" y="1169458"/>
                  </a:lnTo>
                  <a:lnTo>
                    <a:pt x="2594813" y="1163152"/>
                  </a:lnTo>
                  <a:lnTo>
                    <a:pt x="2652407" y="1155989"/>
                  </a:lnTo>
                  <a:lnTo>
                    <a:pt x="2709442" y="1147979"/>
                  </a:lnTo>
                  <a:lnTo>
                    <a:pt x="2765894" y="1139135"/>
                  </a:lnTo>
                  <a:lnTo>
                    <a:pt x="2821737" y="1129467"/>
                  </a:lnTo>
                  <a:lnTo>
                    <a:pt x="2876948" y="1118987"/>
                  </a:lnTo>
                  <a:lnTo>
                    <a:pt x="2931500" y="1107706"/>
                  </a:lnTo>
                  <a:lnTo>
                    <a:pt x="2985370" y="1095636"/>
                  </a:lnTo>
                  <a:lnTo>
                    <a:pt x="3038532" y="1082789"/>
                  </a:lnTo>
                  <a:lnTo>
                    <a:pt x="3090961" y="1069175"/>
                  </a:lnTo>
                  <a:lnTo>
                    <a:pt x="3142633" y="1054806"/>
                  </a:lnTo>
                  <a:lnTo>
                    <a:pt x="3193522" y="1039693"/>
                  </a:lnTo>
                  <a:lnTo>
                    <a:pt x="3243605" y="1023848"/>
                  </a:lnTo>
                  <a:lnTo>
                    <a:pt x="3292855" y="1007283"/>
                  </a:lnTo>
                  <a:lnTo>
                    <a:pt x="3341249" y="990008"/>
                  </a:lnTo>
                  <a:lnTo>
                    <a:pt x="3388761" y="972035"/>
                  </a:lnTo>
                  <a:lnTo>
                    <a:pt x="3435366" y="953376"/>
                  </a:lnTo>
                  <a:lnTo>
                    <a:pt x="3481040" y="934042"/>
                  </a:lnTo>
                  <a:lnTo>
                    <a:pt x="3525758" y="914044"/>
                  </a:lnTo>
                  <a:lnTo>
                    <a:pt x="3569494" y="893394"/>
                  </a:lnTo>
                  <a:lnTo>
                    <a:pt x="3612225" y="872103"/>
                  </a:lnTo>
                  <a:lnTo>
                    <a:pt x="3653924" y="850182"/>
                  </a:lnTo>
                  <a:lnTo>
                    <a:pt x="3694568" y="827644"/>
                  </a:lnTo>
                  <a:lnTo>
                    <a:pt x="3734132" y="804499"/>
                  </a:lnTo>
                  <a:lnTo>
                    <a:pt x="3772590" y="780759"/>
                  </a:lnTo>
                  <a:lnTo>
                    <a:pt x="3809917" y="756435"/>
                  </a:lnTo>
                  <a:lnTo>
                    <a:pt x="3846090" y="731539"/>
                  </a:lnTo>
                  <a:lnTo>
                    <a:pt x="3881083" y="706082"/>
                  </a:lnTo>
                  <a:lnTo>
                    <a:pt x="3914871" y="680075"/>
                  </a:lnTo>
                  <a:lnTo>
                    <a:pt x="3947429" y="653531"/>
                  </a:lnTo>
                  <a:lnTo>
                    <a:pt x="3978732" y="626459"/>
                  </a:lnTo>
                  <a:lnTo>
                    <a:pt x="4008757" y="598873"/>
                  </a:lnTo>
                  <a:lnTo>
                    <a:pt x="4037476" y="570782"/>
                  </a:lnTo>
                  <a:lnTo>
                    <a:pt x="4064867" y="542199"/>
                  </a:lnTo>
                  <a:lnTo>
                    <a:pt x="4090904" y="513136"/>
                  </a:lnTo>
                  <a:lnTo>
                    <a:pt x="4115562" y="483602"/>
                  </a:lnTo>
                  <a:lnTo>
                    <a:pt x="4160643" y="423172"/>
                  </a:lnTo>
                  <a:lnTo>
                    <a:pt x="4199909" y="361001"/>
                  </a:lnTo>
                  <a:lnTo>
                    <a:pt x="4233164" y="297180"/>
                  </a:lnTo>
                  <a:lnTo>
                    <a:pt x="4084574" y="297180"/>
                  </a:lnTo>
                  <a:lnTo>
                    <a:pt x="4450080" y="0"/>
                  </a:lnTo>
                  <a:lnTo>
                    <a:pt x="4678934" y="297180"/>
                  </a:lnTo>
                  <a:lnTo>
                    <a:pt x="4530344" y="297180"/>
                  </a:lnTo>
                  <a:lnTo>
                    <a:pt x="4514577" y="329113"/>
                  </a:lnTo>
                  <a:lnTo>
                    <a:pt x="4478559" y="391753"/>
                  </a:lnTo>
                  <a:lnTo>
                    <a:pt x="4436726" y="452683"/>
                  </a:lnTo>
                  <a:lnTo>
                    <a:pt x="4389278" y="511821"/>
                  </a:lnTo>
                  <a:lnTo>
                    <a:pt x="4363511" y="540690"/>
                  </a:lnTo>
                  <a:lnTo>
                    <a:pt x="4336414" y="569080"/>
                  </a:lnTo>
                  <a:lnTo>
                    <a:pt x="4308013" y="596978"/>
                  </a:lnTo>
                  <a:lnTo>
                    <a:pt x="4278332" y="624375"/>
                  </a:lnTo>
                  <a:lnTo>
                    <a:pt x="4247397" y="651260"/>
                  </a:lnTo>
                  <a:lnTo>
                    <a:pt x="4215232" y="677622"/>
                  </a:lnTo>
                  <a:lnTo>
                    <a:pt x="4181861" y="703450"/>
                  </a:lnTo>
                  <a:lnTo>
                    <a:pt x="4147311" y="728734"/>
                  </a:lnTo>
                  <a:lnTo>
                    <a:pt x="4111606" y="753464"/>
                  </a:lnTo>
                  <a:lnTo>
                    <a:pt x="4074770" y="777628"/>
                  </a:lnTo>
                  <a:lnTo>
                    <a:pt x="4036828" y="801216"/>
                  </a:lnTo>
                  <a:lnTo>
                    <a:pt x="3997806" y="824218"/>
                  </a:lnTo>
                  <a:lnTo>
                    <a:pt x="3957728" y="846622"/>
                  </a:lnTo>
                  <a:lnTo>
                    <a:pt x="3916619" y="868418"/>
                  </a:lnTo>
                  <a:lnTo>
                    <a:pt x="3874504" y="889596"/>
                  </a:lnTo>
                  <a:lnTo>
                    <a:pt x="3831408" y="910145"/>
                  </a:lnTo>
                  <a:lnTo>
                    <a:pt x="3787355" y="930053"/>
                  </a:lnTo>
                  <a:lnTo>
                    <a:pt x="3742371" y="949312"/>
                  </a:lnTo>
                  <a:lnTo>
                    <a:pt x="3696480" y="967909"/>
                  </a:lnTo>
                  <a:lnTo>
                    <a:pt x="3649708" y="985835"/>
                  </a:lnTo>
                  <a:lnTo>
                    <a:pt x="3602078" y="1003078"/>
                  </a:lnTo>
                  <a:lnTo>
                    <a:pt x="3553616" y="1019628"/>
                  </a:lnTo>
                  <a:lnTo>
                    <a:pt x="3504347" y="1035474"/>
                  </a:lnTo>
                  <a:lnTo>
                    <a:pt x="3454296" y="1050606"/>
                  </a:lnTo>
                  <a:lnTo>
                    <a:pt x="3403487" y="1065014"/>
                  </a:lnTo>
                  <a:lnTo>
                    <a:pt x="3351946" y="1078686"/>
                  </a:lnTo>
                  <a:lnTo>
                    <a:pt x="3299696" y="1091611"/>
                  </a:lnTo>
                  <a:lnTo>
                    <a:pt x="3246764" y="1103780"/>
                  </a:lnTo>
                  <a:lnTo>
                    <a:pt x="3193174" y="1115181"/>
                  </a:lnTo>
                  <a:lnTo>
                    <a:pt x="3138950" y="1125804"/>
                  </a:lnTo>
                  <a:lnTo>
                    <a:pt x="3084118" y="1135639"/>
                  </a:lnTo>
                  <a:lnTo>
                    <a:pt x="3028703" y="1144674"/>
                  </a:lnTo>
                  <a:lnTo>
                    <a:pt x="2972729" y="1152899"/>
                  </a:lnTo>
                  <a:lnTo>
                    <a:pt x="2916221" y="1160303"/>
                  </a:lnTo>
                  <a:lnTo>
                    <a:pt x="2859204" y="1166877"/>
                  </a:lnTo>
                  <a:lnTo>
                    <a:pt x="2801703" y="1172608"/>
                  </a:lnTo>
                  <a:lnTo>
                    <a:pt x="2743743" y="1177486"/>
                  </a:lnTo>
                  <a:lnTo>
                    <a:pt x="2685349" y="1181502"/>
                  </a:lnTo>
                  <a:lnTo>
                    <a:pt x="2626545" y="1184644"/>
                  </a:lnTo>
                  <a:lnTo>
                    <a:pt x="2567356" y="1186901"/>
                  </a:lnTo>
                  <a:lnTo>
                    <a:pt x="2507808" y="1188263"/>
                  </a:lnTo>
                  <a:lnTo>
                    <a:pt x="2447925" y="1188720"/>
                  </a:lnTo>
                  <a:lnTo>
                    <a:pt x="2150744" y="1188720"/>
                  </a:lnTo>
                  <a:lnTo>
                    <a:pt x="2089509" y="1188247"/>
                  </a:lnTo>
                  <a:lnTo>
                    <a:pt x="2028698" y="1186838"/>
                  </a:lnTo>
                  <a:lnTo>
                    <a:pt x="1968333" y="1184504"/>
                  </a:lnTo>
                  <a:lnTo>
                    <a:pt x="1908438" y="1181259"/>
                  </a:lnTo>
                  <a:lnTo>
                    <a:pt x="1849034" y="1177115"/>
                  </a:lnTo>
                  <a:lnTo>
                    <a:pt x="1790145" y="1172085"/>
                  </a:lnTo>
                  <a:lnTo>
                    <a:pt x="1731794" y="1166180"/>
                  </a:lnTo>
                  <a:lnTo>
                    <a:pt x="1674002" y="1159414"/>
                  </a:lnTo>
                  <a:lnTo>
                    <a:pt x="1616793" y="1151799"/>
                  </a:lnTo>
                  <a:lnTo>
                    <a:pt x="1560190" y="1143348"/>
                  </a:lnTo>
                  <a:lnTo>
                    <a:pt x="1504214" y="1134073"/>
                  </a:lnTo>
                  <a:lnTo>
                    <a:pt x="1448890" y="1123987"/>
                  </a:lnTo>
                  <a:lnTo>
                    <a:pt x="1394239" y="1113102"/>
                  </a:lnTo>
                  <a:lnTo>
                    <a:pt x="1340284" y="1101431"/>
                  </a:lnTo>
                  <a:lnTo>
                    <a:pt x="1287048" y="1088986"/>
                  </a:lnTo>
                  <a:lnTo>
                    <a:pt x="1234553" y="1075780"/>
                  </a:lnTo>
                  <a:lnTo>
                    <a:pt x="1182823" y="1061826"/>
                  </a:lnTo>
                  <a:lnTo>
                    <a:pt x="1131880" y="1047135"/>
                  </a:lnTo>
                  <a:lnTo>
                    <a:pt x="1081746" y="1031721"/>
                  </a:lnTo>
                  <a:lnTo>
                    <a:pt x="1032445" y="1015597"/>
                  </a:lnTo>
                  <a:lnTo>
                    <a:pt x="983999" y="998773"/>
                  </a:lnTo>
                  <a:lnTo>
                    <a:pt x="936431" y="981264"/>
                  </a:lnTo>
                  <a:lnTo>
                    <a:pt x="889763" y="963082"/>
                  </a:lnTo>
                  <a:lnTo>
                    <a:pt x="844018" y="944239"/>
                  </a:lnTo>
                  <a:lnTo>
                    <a:pt x="799219" y="924748"/>
                  </a:lnTo>
                  <a:lnTo>
                    <a:pt x="755389" y="904621"/>
                  </a:lnTo>
                  <a:lnTo>
                    <a:pt x="712549" y="883871"/>
                  </a:lnTo>
                  <a:lnTo>
                    <a:pt x="670724" y="862511"/>
                  </a:lnTo>
                  <a:lnTo>
                    <a:pt x="629935" y="840552"/>
                  </a:lnTo>
                  <a:lnTo>
                    <a:pt x="590206" y="818008"/>
                  </a:lnTo>
                  <a:lnTo>
                    <a:pt x="551559" y="794891"/>
                  </a:lnTo>
                  <a:lnTo>
                    <a:pt x="514016" y="771214"/>
                  </a:lnTo>
                  <a:lnTo>
                    <a:pt x="477601" y="746989"/>
                  </a:lnTo>
                  <a:lnTo>
                    <a:pt x="442335" y="722228"/>
                  </a:lnTo>
                  <a:lnTo>
                    <a:pt x="408243" y="696945"/>
                  </a:lnTo>
                  <a:lnTo>
                    <a:pt x="375346" y="671152"/>
                  </a:lnTo>
                  <a:lnTo>
                    <a:pt x="343667" y="644860"/>
                  </a:lnTo>
                  <a:lnTo>
                    <a:pt x="313229" y="618084"/>
                  </a:lnTo>
                  <a:lnTo>
                    <a:pt x="284055" y="590835"/>
                  </a:lnTo>
                  <a:lnTo>
                    <a:pt x="256166" y="563127"/>
                  </a:lnTo>
                  <a:lnTo>
                    <a:pt x="229587" y="534970"/>
                  </a:lnTo>
                  <a:lnTo>
                    <a:pt x="204340" y="506379"/>
                  </a:lnTo>
                  <a:lnTo>
                    <a:pt x="157930" y="447942"/>
                  </a:lnTo>
                  <a:lnTo>
                    <a:pt x="117119" y="387915"/>
                  </a:lnTo>
                  <a:lnTo>
                    <a:pt x="82089" y="326399"/>
                  </a:lnTo>
                  <a:lnTo>
                    <a:pt x="53021" y="263495"/>
                  </a:lnTo>
                  <a:lnTo>
                    <a:pt x="30097" y="199303"/>
                  </a:lnTo>
                  <a:lnTo>
                    <a:pt x="13497" y="133922"/>
                  </a:lnTo>
                  <a:lnTo>
                    <a:pt x="3404" y="67455"/>
                  </a:lnTo>
                  <a:lnTo>
                    <a:pt x="0" y="0"/>
                  </a:lnTo>
                  <a:lnTo>
                    <a:pt x="297180" y="0"/>
                  </a:lnTo>
                  <a:lnTo>
                    <a:pt x="298034" y="33844"/>
                  </a:lnTo>
                  <a:lnTo>
                    <a:pt x="300584" y="67455"/>
                  </a:lnTo>
                  <a:lnTo>
                    <a:pt x="310677" y="133922"/>
                  </a:lnTo>
                  <a:lnTo>
                    <a:pt x="327277" y="199303"/>
                  </a:lnTo>
                  <a:lnTo>
                    <a:pt x="350201" y="263495"/>
                  </a:lnTo>
                  <a:lnTo>
                    <a:pt x="379269" y="326399"/>
                  </a:lnTo>
                  <a:lnTo>
                    <a:pt x="414299" y="387915"/>
                  </a:lnTo>
                  <a:lnTo>
                    <a:pt x="455110" y="447942"/>
                  </a:lnTo>
                  <a:lnTo>
                    <a:pt x="501520" y="506379"/>
                  </a:lnTo>
                  <a:lnTo>
                    <a:pt x="526767" y="534970"/>
                  </a:lnTo>
                  <a:lnTo>
                    <a:pt x="553346" y="563127"/>
                  </a:lnTo>
                  <a:lnTo>
                    <a:pt x="581235" y="590835"/>
                  </a:lnTo>
                  <a:lnTo>
                    <a:pt x="610409" y="618084"/>
                  </a:lnTo>
                  <a:lnTo>
                    <a:pt x="640847" y="644860"/>
                  </a:lnTo>
                  <a:lnTo>
                    <a:pt x="672526" y="671152"/>
                  </a:lnTo>
                  <a:lnTo>
                    <a:pt x="705423" y="696945"/>
                  </a:lnTo>
                  <a:lnTo>
                    <a:pt x="739515" y="722228"/>
                  </a:lnTo>
                  <a:lnTo>
                    <a:pt x="774781" y="746989"/>
                  </a:lnTo>
                  <a:lnTo>
                    <a:pt x="811196" y="771214"/>
                  </a:lnTo>
                  <a:lnTo>
                    <a:pt x="848739" y="794891"/>
                  </a:lnTo>
                  <a:lnTo>
                    <a:pt x="887386" y="818008"/>
                  </a:lnTo>
                  <a:lnTo>
                    <a:pt x="927115" y="840552"/>
                  </a:lnTo>
                  <a:lnTo>
                    <a:pt x="967904" y="862511"/>
                  </a:lnTo>
                  <a:lnTo>
                    <a:pt x="1009729" y="883871"/>
                  </a:lnTo>
                  <a:lnTo>
                    <a:pt x="1052569" y="904621"/>
                  </a:lnTo>
                  <a:lnTo>
                    <a:pt x="1096399" y="924748"/>
                  </a:lnTo>
                  <a:lnTo>
                    <a:pt x="1141198" y="944239"/>
                  </a:lnTo>
                  <a:lnTo>
                    <a:pt x="1186943" y="963082"/>
                  </a:lnTo>
                  <a:lnTo>
                    <a:pt x="1233611" y="981264"/>
                  </a:lnTo>
                  <a:lnTo>
                    <a:pt x="1281179" y="998773"/>
                  </a:lnTo>
                  <a:lnTo>
                    <a:pt x="1329625" y="1015597"/>
                  </a:lnTo>
                  <a:lnTo>
                    <a:pt x="1378926" y="1031721"/>
                  </a:lnTo>
                  <a:lnTo>
                    <a:pt x="1429060" y="1047135"/>
                  </a:lnTo>
                  <a:lnTo>
                    <a:pt x="1480003" y="1061826"/>
                  </a:lnTo>
                  <a:lnTo>
                    <a:pt x="1531733" y="1075780"/>
                  </a:lnTo>
                  <a:lnTo>
                    <a:pt x="1584228" y="1088986"/>
                  </a:lnTo>
                  <a:lnTo>
                    <a:pt x="1637464" y="1101431"/>
                  </a:lnTo>
                  <a:lnTo>
                    <a:pt x="1691419" y="1113102"/>
                  </a:lnTo>
                  <a:lnTo>
                    <a:pt x="1746070" y="1123987"/>
                  </a:lnTo>
                  <a:lnTo>
                    <a:pt x="1801394" y="1134073"/>
                  </a:lnTo>
                  <a:lnTo>
                    <a:pt x="1857370" y="1143348"/>
                  </a:lnTo>
                  <a:lnTo>
                    <a:pt x="1913973" y="1151799"/>
                  </a:lnTo>
                  <a:lnTo>
                    <a:pt x="1971182" y="1159414"/>
                  </a:lnTo>
                  <a:lnTo>
                    <a:pt x="2028974" y="1166180"/>
                  </a:lnTo>
                  <a:lnTo>
                    <a:pt x="2087325" y="1172085"/>
                  </a:lnTo>
                  <a:lnTo>
                    <a:pt x="2146214" y="1177115"/>
                  </a:lnTo>
                  <a:lnTo>
                    <a:pt x="2205618" y="1181259"/>
                  </a:lnTo>
                  <a:lnTo>
                    <a:pt x="2265513" y="1184504"/>
                  </a:lnTo>
                  <a:lnTo>
                    <a:pt x="2325878" y="1186838"/>
                  </a:lnTo>
                  <a:lnTo>
                    <a:pt x="2386689" y="1188247"/>
                  </a:lnTo>
                  <a:lnTo>
                    <a:pt x="2447925" y="1188720"/>
                  </a:lnTo>
                </a:path>
              </a:pathLst>
            </a:custGeom>
            <a:ln w="12192">
              <a:solidFill>
                <a:srgbClr val="2E528F"/>
              </a:solidFill>
            </a:ln>
          </p:spPr>
          <p:txBody>
            <a:bodyPr wrap="square" lIns="0" tIns="0" rIns="0" bIns="0" rtlCol="0"/>
            <a:lstStyle/>
            <a:p>
              <a:endParaRPr/>
            </a:p>
          </p:txBody>
        </p:sp>
        <p:sp>
          <p:nvSpPr>
            <p:cNvPr id="42" name="object 44">
              <a:extLst>
                <a:ext uri="{FF2B5EF4-FFF2-40B4-BE49-F238E27FC236}">
                  <a16:creationId xmlns:a16="http://schemas.microsoft.com/office/drawing/2014/main" id="{16CCA475-82E9-0DB0-F716-52CB9C8BBEC6}"/>
                </a:ext>
              </a:extLst>
            </p:cNvPr>
            <p:cNvSpPr/>
            <p:nvPr/>
          </p:nvSpPr>
          <p:spPr>
            <a:xfrm>
              <a:off x="8753856" y="7018020"/>
              <a:ext cx="1911096" cy="399288"/>
            </a:xfrm>
            <a:prstGeom prst="rect">
              <a:avLst/>
            </a:prstGeom>
            <a:blipFill>
              <a:blip r:embed="rId10" cstate="print"/>
              <a:stretch>
                <a:fillRect/>
              </a:stretch>
            </a:blipFill>
          </p:spPr>
          <p:txBody>
            <a:bodyPr wrap="square" lIns="0" tIns="0" rIns="0" bIns="0" rtlCol="0"/>
            <a:lstStyle/>
            <a:p>
              <a:endParaRPr/>
            </a:p>
          </p:txBody>
        </p:sp>
        <p:sp>
          <p:nvSpPr>
            <p:cNvPr id="43" name="object 45">
              <a:extLst>
                <a:ext uri="{FF2B5EF4-FFF2-40B4-BE49-F238E27FC236}">
                  <a16:creationId xmlns:a16="http://schemas.microsoft.com/office/drawing/2014/main" id="{965F370E-D9E7-93FA-DE0B-097F6F18F1A9}"/>
                </a:ext>
              </a:extLst>
            </p:cNvPr>
            <p:cNvSpPr txBox="1"/>
            <p:nvPr/>
          </p:nvSpPr>
          <p:spPr>
            <a:xfrm>
              <a:off x="7405244" y="4183508"/>
              <a:ext cx="1487805" cy="437515"/>
            </a:xfrm>
            <a:prstGeom prst="rect">
              <a:avLst/>
            </a:prstGeom>
          </p:spPr>
          <p:txBody>
            <a:bodyPr vert="horz" wrap="square" lIns="0" tIns="12700" rIns="0" bIns="0" rtlCol="0">
              <a:spAutoFit/>
            </a:bodyPr>
            <a:lstStyle/>
            <a:p>
              <a:pPr marL="184785" indent="-172720">
                <a:spcBef>
                  <a:spcPts val="100"/>
                </a:spcBef>
                <a:buFont typeface="Arial"/>
                <a:buChar char="•"/>
                <a:tabLst>
                  <a:tab pos="184785" algn="l"/>
                  <a:tab pos="185420" algn="l"/>
                </a:tabLst>
              </a:pPr>
              <a:r>
                <a:rPr sz="900" b="1" dirty="0">
                  <a:latin typeface="Arial"/>
                  <a:cs typeface="Arial"/>
                </a:rPr>
                <a:t>Security </a:t>
              </a:r>
              <a:r>
                <a:rPr sz="900" b="1" spc="-5" dirty="0">
                  <a:latin typeface="Arial"/>
                  <a:cs typeface="Arial"/>
                </a:rPr>
                <a:t>(Over </a:t>
              </a:r>
              <a:r>
                <a:rPr sz="900" b="1" dirty="0">
                  <a:latin typeface="Arial"/>
                  <a:cs typeface="Arial"/>
                </a:rPr>
                <a:t>TLS</a:t>
              </a:r>
              <a:r>
                <a:rPr sz="900" b="1" spc="-65" dirty="0">
                  <a:latin typeface="Arial"/>
                  <a:cs typeface="Arial"/>
                </a:rPr>
                <a:t> </a:t>
              </a:r>
              <a:r>
                <a:rPr sz="900" b="1" spc="-5" dirty="0">
                  <a:latin typeface="Arial"/>
                  <a:cs typeface="Arial"/>
                </a:rPr>
                <a:t>443)</a:t>
              </a:r>
              <a:endParaRPr sz="900">
                <a:latin typeface="Arial"/>
                <a:cs typeface="Arial"/>
              </a:endParaRPr>
            </a:p>
            <a:p>
              <a:pPr marL="184785" indent="-172720">
                <a:buFont typeface="Arial"/>
                <a:buChar char="•"/>
                <a:tabLst>
                  <a:tab pos="184785" algn="l"/>
                  <a:tab pos="185420" algn="l"/>
                </a:tabLst>
              </a:pPr>
              <a:r>
                <a:rPr sz="900" b="1" spc="-5" dirty="0">
                  <a:latin typeface="Arial"/>
                  <a:cs typeface="Arial"/>
                </a:rPr>
                <a:t>User</a:t>
              </a:r>
              <a:r>
                <a:rPr sz="900" b="1" spc="-20" dirty="0">
                  <a:latin typeface="Arial"/>
                  <a:cs typeface="Arial"/>
                </a:rPr>
                <a:t> </a:t>
              </a:r>
              <a:r>
                <a:rPr sz="900" b="1" spc="-5" dirty="0">
                  <a:latin typeface="Arial"/>
                  <a:cs typeface="Arial"/>
                </a:rPr>
                <a:t>Authentication</a:t>
              </a:r>
              <a:endParaRPr sz="900">
                <a:latin typeface="Arial"/>
                <a:cs typeface="Arial"/>
              </a:endParaRPr>
            </a:p>
            <a:p>
              <a:pPr marL="184785" indent="-172720">
                <a:buFont typeface="Arial"/>
                <a:buChar char="•"/>
                <a:tabLst>
                  <a:tab pos="184785" algn="l"/>
                  <a:tab pos="185420" algn="l"/>
                </a:tabLst>
              </a:pPr>
              <a:r>
                <a:rPr sz="900" b="1" spc="-5" dirty="0">
                  <a:latin typeface="Arial"/>
                  <a:cs typeface="Arial"/>
                </a:rPr>
                <a:t>Data</a:t>
              </a:r>
              <a:r>
                <a:rPr sz="900" b="1" spc="-20" dirty="0">
                  <a:latin typeface="Arial"/>
                  <a:cs typeface="Arial"/>
                </a:rPr>
                <a:t> </a:t>
              </a:r>
              <a:r>
                <a:rPr sz="900" b="1" spc="-5" dirty="0">
                  <a:latin typeface="Arial"/>
                  <a:cs typeface="Arial"/>
                </a:rPr>
                <a:t>Encryption</a:t>
              </a:r>
              <a:endParaRPr sz="900">
                <a:latin typeface="Arial"/>
                <a:cs typeface="Arial"/>
              </a:endParaRPr>
            </a:p>
          </p:txBody>
        </p:sp>
        <p:sp>
          <p:nvSpPr>
            <p:cNvPr id="44" name="object 46">
              <a:extLst>
                <a:ext uri="{FF2B5EF4-FFF2-40B4-BE49-F238E27FC236}">
                  <a16:creationId xmlns:a16="http://schemas.microsoft.com/office/drawing/2014/main" id="{05325A5B-C259-F40C-C03E-35504F52E5DD}"/>
                </a:ext>
              </a:extLst>
            </p:cNvPr>
            <p:cNvSpPr/>
            <p:nvPr/>
          </p:nvSpPr>
          <p:spPr>
            <a:xfrm>
              <a:off x="8758428" y="7412734"/>
              <a:ext cx="1222248" cy="475488"/>
            </a:xfrm>
            <a:prstGeom prst="rect">
              <a:avLst/>
            </a:prstGeom>
            <a:blipFill>
              <a:blip r:embed="rId11" cstate="print"/>
              <a:stretch>
                <a:fillRect/>
              </a:stretch>
            </a:blipFill>
          </p:spPr>
          <p:txBody>
            <a:bodyPr wrap="square" lIns="0" tIns="0" rIns="0" bIns="0" rtlCol="0"/>
            <a:lstStyle/>
            <a:p>
              <a:endParaRPr/>
            </a:p>
          </p:txBody>
        </p:sp>
        <p:sp>
          <p:nvSpPr>
            <p:cNvPr id="45" name="object 47">
              <a:extLst>
                <a:ext uri="{FF2B5EF4-FFF2-40B4-BE49-F238E27FC236}">
                  <a16:creationId xmlns:a16="http://schemas.microsoft.com/office/drawing/2014/main" id="{DDD1FAEC-7871-1FBF-B04F-43CA034ABDAF}"/>
                </a:ext>
              </a:extLst>
            </p:cNvPr>
            <p:cNvSpPr txBox="1"/>
            <p:nvPr/>
          </p:nvSpPr>
          <p:spPr>
            <a:xfrm>
              <a:off x="2648840" y="3969257"/>
              <a:ext cx="1009015" cy="482600"/>
            </a:xfrm>
            <a:prstGeom prst="rect">
              <a:avLst/>
            </a:prstGeom>
          </p:spPr>
          <p:txBody>
            <a:bodyPr vert="horz" wrap="square" lIns="0" tIns="12065" rIns="0" bIns="0" rtlCol="0">
              <a:spAutoFit/>
            </a:bodyPr>
            <a:lstStyle/>
            <a:p>
              <a:pPr marL="184785" marR="5080" indent="-172720">
                <a:spcBef>
                  <a:spcPts val="95"/>
                </a:spcBef>
                <a:buFont typeface="Arial"/>
                <a:buChar char="•"/>
                <a:tabLst>
                  <a:tab pos="184785" algn="l"/>
                  <a:tab pos="185420" algn="l"/>
                </a:tabLst>
              </a:pPr>
              <a:r>
                <a:rPr sz="1000" b="1" spc="-10" dirty="0">
                  <a:latin typeface="Arial"/>
                  <a:cs typeface="Arial"/>
                </a:rPr>
                <a:t>Access </a:t>
              </a:r>
              <a:r>
                <a:rPr sz="1000" b="1" spc="-5" dirty="0">
                  <a:latin typeface="Arial"/>
                  <a:cs typeface="Arial"/>
                </a:rPr>
                <a:t>over  Web</a:t>
              </a:r>
              <a:r>
                <a:rPr sz="1000" b="1" spc="-60" dirty="0">
                  <a:latin typeface="Arial"/>
                  <a:cs typeface="Arial"/>
                </a:rPr>
                <a:t> </a:t>
              </a:r>
              <a:r>
                <a:rPr sz="1000" b="1" spc="-5" dirty="0">
                  <a:latin typeface="Arial"/>
                  <a:cs typeface="Arial"/>
                </a:rPr>
                <a:t>Browser</a:t>
              </a:r>
              <a:endParaRPr sz="1000">
                <a:latin typeface="Arial"/>
                <a:cs typeface="Arial"/>
              </a:endParaRPr>
            </a:p>
            <a:p>
              <a:pPr marL="184785" indent="-172720">
                <a:buFont typeface="Arial"/>
                <a:buChar char="•"/>
                <a:tabLst>
                  <a:tab pos="184785" algn="l"/>
                  <a:tab pos="185420" algn="l"/>
                </a:tabLst>
              </a:pPr>
              <a:r>
                <a:rPr sz="1000" b="1" dirty="0">
                  <a:latin typeface="Arial"/>
                  <a:cs typeface="Arial"/>
                </a:rPr>
                <a:t>Mobility</a:t>
              </a:r>
              <a:endParaRPr sz="1000">
                <a:latin typeface="Arial"/>
                <a:cs typeface="Arial"/>
              </a:endParaRPr>
            </a:p>
          </p:txBody>
        </p:sp>
        <p:sp>
          <p:nvSpPr>
            <p:cNvPr id="46" name="object 48">
              <a:extLst>
                <a:ext uri="{FF2B5EF4-FFF2-40B4-BE49-F238E27FC236}">
                  <a16:creationId xmlns:a16="http://schemas.microsoft.com/office/drawing/2014/main" id="{F89C64E5-35E9-7415-B7FE-3458EF6890CF}"/>
                </a:ext>
              </a:extLst>
            </p:cNvPr>
            <p:cNvSpPr/>
            <p:nvPr/>
          </p:nvSpPr>
          <p:spPr>
            <a:xfrm>
              <a:off x="6173722" y="2999293"/>
              <a:ext cx="1784195" cy="1002435"/>
            </a:xfrm>
            <a:prstGeom prst="rect">
              <a:avLst/>
            </a:prstGeom>
            <a:blipFill>
              <a:blip r:embed="rId12" cstate="print"/>
              <a:stretch>
                <a:fillRect/>
              </a:stretch>
            </a:blipFill>
          </p:spPr>
          <p:txBody>
            <a:bodyPr wrap="square" lIns="0" tIns="0" rIns="0" bIns="0" rtlCol="0"/>
            <a:lstStyle/>
            <a:p>
              <a:endParaRPr/>
            </a:p>
          </p:txBody>
        </p:sp>
        <p:sp>
          <p:nvSpPr>
            <p:cNvPr id="47" name="object 49">
              <a:extLst>
                <a:ext uri="{FF2B5EF4-FFF2-40B4-BE49-F238E27FC236}">
                  <a16:creationId xmlns:a16="http://schemas.microsoft.com/office/drawing/2014/main" id="{802DBCEB-DF1A-A10D-3794-CB5256BFB7A5}"/>
                </a:ext>
              </a:extLst>
            </p:cNvPr>
            <p:cNvSpPr/>
            <p:nvPr/>
          </p:nvSpPr>
          <p:spPr>
            <a:xfrm>
              <a:off x="4793796" y="3018499"/>
              <a:ext cx="1042577" cy="1013954"/>
            </a:xfrm>
            <a:prstGeom prst="rect">
              <a:avLst/>
            </a:prstGeom>
            <a:blipFill>
              <a:blip r:embed="rId13" cstate="print"/>
              <a:stretch>
                <a:fillRect/>
              </a:stretch>
            </a:blipFill>
          </p:spPr>
          <p:txBody>
            <a:bodyPr wrap="square" lIns="0" tIns="0" rIns="0" bIns="0" rtlCol="0"/>
            <a:lstStyle/>
            <a:p>
              <a:endParaRPr/>
            </a:p>
          </p:txBody>
        </p:sp>
        <p:sp>
          <p:nvSpPr>
            <p:cNvPr id="48" name="object 50">
              <a:extLst>
                <a:ext uri="{FF2B5EF4-FFF2-40B4-BE49-F238E27FC236}">
                  <a16:creationId xmlns:a16="http://schemas.microsoft.com/office/drawing/2014/main" id="{7A2845D7-35A7-AA60-9618-64AB3D90AEFC}"/>
                </a:ext>
              </a:extLst>
            </p:cNvPr>
            <p:cNvSpPr/>
            <p:nvPr/>
          </p:nvSpPr>
          <p:spPr>
            <a:xfrm>
              <a:off x="8186933" y="2968752"/>
              <a:ext cx="1793725" cy="1101833"/>
            </a:xfrm>
            <a:prstGeom prst="rect">
              <a:avLst/>
            </a:prstGeom>
            <a:blipFill>
              <a:blip r:embed="rId14" cstate="print"/>
              <a:stretch>
                <a:fillRect/>
              </a:stretch>
            </a:blipFill>
          </p:spPr>
          <p:txBody>
            <a:bodyPr wrap="square" lIns="0" tIns="0" rIns="0" bIns="0" rtlCol="0"/>
            <a:lstStyle/>
            <a:p>
              <a:endParaRPr/>
            </a:p>
          </p:txBody>
        </p:sp>
        <p:sp>
          <p:nvSpPr>
            <p:cNvPr id="49" name="object 51">
              <a:extLst>
                <a:ext uri="{FF2B5EF4-FFF2-40B4-BE49-F238E27FC236}">
                  <a16:creationId xmlns:a16="http://schemas.microsoft.com/office/drawing/2014/main" id="{D01F53BF-B0DC-BC4C-4678-F953DA969098}"/>
                </a:ext>
              </a:extLst>
            </p:cNvPr>
            <p:cNvSpPr/>
            <p:nvPr/>
          </p:nvSpPr>
          <p:spPr>
            <a:xfrm>
              <a:off x="6982968" y="4102607"/>
              <a:ext cx="265430" cy="654050"/>
            </a:xfrm>
            <a:custGeom>
              <a:avLst/>
              <a:gdLst/>
              <a:ahLst/>
              <a:cxnLst/>
              <a:rect l="l" t="t" r="r" b="b"/>
              <a:pathLst>
                <a:path w="265429" h="654050">
                  <a:moveTo>
                    <a:pt x="265175" y="521207"/>
                  </a:moveTo>
                  <a:lnTo>
                    <a:pt x="0" y="521207"/>
                  </a:lnTo>
                  <a:lnTo>
                    <a:pt x="132587" y="653795"/>
                  </a:lnTo>
                  <a:lnTo>
                    <a:pt x="265175" y="521207"/>
                  </a:lnTo>
                  <a:close/>
                </a:path>
                <a:path w="265429" h="654050">
                  <a:moveTo>
                    <a:pt x="198881" y="132587"/>
                  </a:moveTo>
                  <a:lnTo>
                    <a:pt x="66293" y="132587"/>
                  </a:lnTo>
                  <a:lnTo>
                    <a:pt x="66293" y="521207"/>
                  </a:lnTo>
                  <a:lnTo>
                    <a:pt x="198881" y="521207"/>
                  </a:lnTo>
                  <a:lnTo>
                    <a:pt x="198881" y="132587"/>
                  </a:lnTo>
                  <a:close/>
                </a:path>
                <a:path w="265429" h="654050">
                  <a:moveTo>
                    <a:pt x="132587" y="0"/>
                  </a:moveTo>
                  <a:lnTo>
                    <a:pt x="0" y="132587"/>
                  </a:lnTo>
                  <a:lnTo>
                    <a:pt x="265175" y="132587"/>
                  </a:lnTo>
                  <a:lnTo>
                    <a:pt x="132587" y="0"/>
                  </a:lnTo>
                  <a:close/>
                </a:path>
              </a:pathLst>
            </a:custGeom>
            <a:solidFill>
              <a:srgbClr val="4471C4"/>
            </a:solidFill>
          </p:spPr>
          <p:txBody>
            <a:bodyPr wrap="square" lIns="0" tIns="0" rIns="0" bIns="0" rtlCol="0"/>
            <a:lstStyle/>
            <a:p>
              <a:endParaRPr/>
            </a:p>
          </p:txBody>
        </p:sp>
        <p:sp>
          <p:nvSpPr>
            <p:cNvPr id="50" name="object 52">
              <a:extLst>
                <a:ext uri="{FF2B5EF4-FFF2-40B4-BE49-F238E27FC236}">
                  <a16:creationId xmlns:a16="http://schemas.microsoft.com/office/drawing/2014/main" id="{CB8647AF-AB47-8423-C4B1-1694B9EECE6D}"/>
                </a:ext>
              </a:extLst>
            </p:cNvPr>
            <p:cNvSpPr/>
            <p:nvPr/>
          </p:nvSpPr>
          <p:spPr>
            <a:xfrm>
              <a:off x="6982968" y="4102607"/>
              <a:ext cx="265430" cy="654050"/>
            </a:xfrm>
            <a:custGeom>
              <a:avLst/>
              <a:gdLst/>
              <a:ahLst/>
              <a:cxnLst/>
              <a:rect l="l" t="t" r="r" b="b"/>
              <a:pathLst>
                <a:path w="265429" h="654050">
                  <a:moveTo>
                    <a:pt x="0" y="132587"/>
                  </a:moveTo>
                  <a:lnTo>
                    <a:pt x="132587" y="0"/>
                  </a:lnTo>
                  <a:lnTo>
                    <a:pt x="265175" y="132587"/>
                  </a:lnTo>
                  <a:lnTo>
                    <a:pt x="198881" y="132587"/>
                  </a:lnTo>
                  <a:lnTo>
                    <a:pt x="198881" y="521207"/>
                  </a:lnTo>
                  <a:lnTo>
                    <a:pt x="265175" y="521207"/>
                  </a:lnTo>
                  <a:lnTo>
                    <a:pt x="132587" y="653795"/>
                  </a:lnTo>
                  <a:lnTo>
                    <a:pt x="0" y="521207"/>
                  </a:lnTo>
                  <a:lnTo>
                    <a:pt x="66293" y="521207"/>
                  </a:lnTo>
                  <a:lnTo>
                    <a:pt x="66293" y="132587"/>
                  </a:lnTo>
                  <a:lnTo>
                    <a:pt x="0" y="132587"/>
                  </a:lnTo>
                  <a:close/>
                </a:path>
              </a:pathLst>
            </a:custGeom>
            <a:ln w="12192">
              <a:solidFill>
                <a:srgbClr val="2E528F"/>
              </a:solidFill>
            </a:ln>
          </p:spPr>
          <p:txBody>
            <a:bodyPr wrap="square" lIns="0" tIns="0" rIns="0" bIns="0" rtlCol="0"/>
            <a:lstStyle/>
            <a:p>
              <a:endParaRPr/>
            </a:p>
          </p:txBody>
        </p:sp>
        <p:sp>
          <p:nvSpPr>
            <p:cNvPr id="51" name="object 53">
              <a:extLst>
                <a:ext uri="{FF2B5EF4-FFF2-40B4-BE49-F238E27FC236}">
                  <a16:creationId xmlns:a16="http://schemas.microsoft.com/office/drawing/2014/main" id="{FFE811D9-9EA8-3738-3238-9E080E55C75E}"/>
                </a:ext>
              </a:extLst>
            </p:cNvPr>
            <p:cNvSpPr txBox="1"/>
            <p:nvPr/>
          </p:nvSpPr>
          <p:spPr>
            <a:xfrm>
              <a:off x="5942458" y="4186554"/>
              <a:ext cx="883919" cy="436880"/>
            </a:xfrm>
            <a:prstGeom prst="rect">
              <a:avLst/>
            </a:prstGeom>
          </p:spPr>
          <p:txBody>
            <a:bodyPr vert="horz" wrap="square" lIns="0" tIns="12700" rIns="0" bIns="0" rtlCol="0">
              <a:spAutoFit/>
            </a:bodyPr>
            <a:lstStyle/>
            <a:p>
              <a:pPr marL="184785" indent="-172720">
                <a:spcBef>
                  <a:spcPts val="100"/>
                </a:spcBef>
                <a:buFont typeface="Arial"/>
                <a:buChar char="•"/>
                <a:tabLst>
                  <a:tab pos="184785" algn="l"/>
                  <a:tab pos="185420" algn="l"/>
                </a:tabLst>
              </a:pPr>
              <a:r>
                <a:rPr sz="900" b="1" dirty="0">
                  <a:latin typeface="Arial"/>
                  <a:cs typeface="Arial"/>
                </a:rPr>
                <a:t>Internet</a:t>
              </a:r>
              <a:r>
                <a:rPr sz="900" b="1" spc="-80" dirty="0">
                  <a:latin typeface="Arial"/>
                  <a:cs typeface="Arial"/>
                </a:rPr>
                <a:t> </a:t>
              </a:r>
              <a:r>
                <a:rPr sz="900" b="1" dirty="0">
                  <a:latin typeface="Arial"/>
                  <a:cs typeface="Arial"/>
                </a:rPr>
                <a:t>Link</a:t>
              </a:r>
              <a:endParaRPr sz="900">
                <a:latin typeface="Arial"/>
                <a:cs typeface="Arial"/>
              </a:endParaRPr>
            </a:p>
            <a:p>
              <a:pPr marL="184785" indent="-172720">
                <a:buFont typeface="Arial"/>
                <a:buChar char="•"/>
                <a:tabLst>
                  <a:tab pos="184785" algn="l"/>
                  <a:tab pos="185420" algn="l"/>
                </a:tabLst>
              </a:pPr>
              <a:r>
                <a:rPr sz="900" b="1" dirty="0">
                  <a:latin typeface="Arial"/>
                  <a:cs typeface="Arial"/>
                </a:rPr>
                <a:t>Corporate</a:t>
              </a:r>
              <a:endParaRPr sz="900">
                <a:latin typeface="Arial"/>
                <a:cs typeface="Arial"/>
              </a:endParaRPr>
            </a:p>
            <a:p>
              <a:pPr marL="184785" indent="-172720">
                <a:buFont typeface="Arial"/>
                <a:buChar char="•"/>
                <a:tabLst>
                  <a:tab pos="184785" algn="l"/>
                  <a:tab pos="185420" algn="l"/>
                </a:tabLst>
              </a:pPr>
              <a:r>
                <a:rPr sz="900" b="1" spc="-5" dirty="0">
                  <a:latin typeface="Arial"/>
                  <a:cs typeface="Arial"/>
                </a:rPr>
                <a:t>Broadband</a:t>
              </a:r>
              <a:endParaRPr sz="900">
                <a:latin typeface="Arial"/>
                <a:cs typeface="Arial"/>
              </a:endParaRPr>
            </a:p>
          </p:txBody>
        </p:sp>
      </p:grpSp>
      <p:pic>
        <p:nvPicPr>
          <p:cNvPr id="3" name="Picture 2">
            <a:extLst>
              <a:ext uri="{FF2B5EF4-FFF2-40B4-BE49-F238E27FC236}">
                <a16:creationId xmlns:a16="http://schemas.microsoft.com/office/drawing/2014/main" id="{9007D055-59A1-D20E-6AB7-AD2ED96D3F1A}"/>
              </a:ext>
            </a:extLst>
          </p:cNvPr>
          <p:cNvPicPr>
            <a:picLocks noChangeAspect="1"/>
          </p:cNvPicPr>
          <p:nvPr/>
        </p:nvPicPr>
        <p:blipFill>
          <a:blip r:embed="rId15"/>
          <a:stretch>
            <a:fillRect/>
          </a:stretch>
        </p:blipFill>
        <p:spPr>
          <a:xfrm>
            <a:off x="9862718" y="-153424"/>
            <a:ext cx="2798307" cy="1871634"/>
          </a:xfrm>
          <a:prstGeom prst="rect">
            <a:avLst/>
          </a:prstGeom>
        </p:spPr>
      </p:pic>
    </p:spTree>
    <p:extLst>
      <p:ext uri="{BB962C8B-B14F-4D97-AF65-F5344CB8AC3E}">
        <p14:creationId xmlns:p14="http://schemas.microsoft.com/office/powerpoint/2010/main" val="20749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4CE9-7023-2B45-BB8E-B546118471E6}"/>
              </a:ext>
            </a:extLst>
          </p:cNvPr>
          <p:cNvSpPr>
            <a:spLocks noGrp="1"/>
          </p:cNvSpPr>
          <p:nvPr>
            <p:ph type="title"/>
          </p:nvPr>
        </p:nvSpPr>
        <p:spPr>
          <a:xfrm>
            <a:off x="197351" y="294133"/>
            <a:ext cx="9144001" cy="848867"/>
          </a:xfrm>
        </p:spPr>
        <p:txBody>
          <a:bodyPr/>
          <a:lstStyle/>
          <a:p>
            <a:r>
              <a:rPr lang="en-GB" dirty="0"/>
              <a:t>GBS Industry 4.0 Digital Transformation</a:t>
            </a:r>
          </a:p>
        </p:txBody>
      </p:sp>
      <p:sp>
        <p:nvSpPr>
          <p:cNvPr id="5" name="object 4">
            <a:extLst>
              <a:ext uri="{FF2B5EF4-FFF2-40B4-BE49-F238E27FC236}">
                <a16:creationId xmlns:a16="http://schemas.microsoft.com/office/drawing/2014/main" id="{6B52DB37-7E4A-A0A8-D323-4DFF5FB1CD3F}"/>
              </a:ext>
            </a:extLst>
          </p:cNvPr>
          <p:cNvSpPr/>
          <p:nvPr/>
        </p:nvSpPr>
        <p:spPr>
          <a:xfrm>
            <a:off x="8075612" y="2057400"/>
            <a:ext cx="3962401" cy="2133600"/>
          </a:xfrm>
          <a:prstGeom prst="rect">
            <a:avLst/>
          </a:prstGeom>
          <a:blipFill>
            <a:blip r:embed="rId2" cstate="print"/>
            <a:stretch>
              <a:fillRect/>
            </a:stretch>
          </a:blipFill>
        </p:spPr>
        <p:txBody>
          <a:bodyPr wrap="square" lIns="0" tIns="0" rIns="0" bIns="0" rtlCol="0"/>
          <a:lstStyle/>
          <a:p>
            <a:endParaRPr dirty="0"/>
          </a:p>
        </p:txBody>
      </p:sp>
      <p:sp>
        <p:nvSpPr>
          <p:cNvPr id="6" name="object 3">
            <a:extLst>
              <a:ext uri="{FF2B5EF4-FFF2-40B4-BE49-F238E27FC236}">
                <a16:creationId xmlns:a16="http://schemas.microsoft.com/office/drawing/2014/main" id="{7BD013A5-16A8-85E8-0827-0F66B10C9278}"/>
              </a:ext>
            </a:extLst>
          </p:cNvPr>
          <p:cNvSpPr/>
          <p:nvPr/>
        </p:nvSpPr>
        <p:spPr>
          <a:xfrm>
            <a:off x="8228012" y="4495800"/>
            <a:ext cx="1667256" cy="1782178"/>
          </a:xfrm>
          <a:prstGeom prst="rect">
            <a:avLst/>
          </a:prstGeom>
          <a:blipFill>
            <a:blip r:embed="rId3" cstate="print"/>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9F7A02C2-204F-D037-7B34-FD8FFB6D941A}"/>
              </a:ext>
            </a:extLst>
          </p:cNvPr>
          <p:cNvPicPr>
            <a:picLocks noChangeAspect="1"/>
          </p:cNvPicPr>
          <p:nvPr/>
        </p:nvPicPr>
        <p:blipFill>
          <a:blip r:embed="rId4"/>
          <a:stretch>
            <a:fillRect/>
          </a:stretch>
        </p:blipFill>
        <p:spPr>
          <a:xfrm>
            <a:off x="150812" y="2057400"/>
            <a:ext cx="7705725" cy="4220578"/>
          </a:xfrm>
          <a:prstGeom prst="rect">
            <a:avLst/>
          </a:prstGeom>
        </p:spPr>
      </p:pic>
      <p:sp>
        <p:nvSpPr>
          <p:cNvPr id="9" name="TextBox 8">
            <a:extLst>
              <a:ext uri="{FF2B5EF4-FFF2-40B4-BE49-F238E27FC236}">
                <a16:creationId xmlns:a16="http://schemas.microsoft.com/office/drawing/2014/main" id="{7B609F1D-087A-6314-C5B1-D559D1227E8C}"/>
              </a:ext>
            </a:extLst>
          </p:cNvPr>
          <p:cNvSpPr txBox="1"/>
          <p:nvPr/>
        </p:nvSpPr>
        <p:spPr>
          <a:xfrm>
            <a:off x="197351" y="1143000"/>
            <a:ext cx="5953125" cy="369332"/>
          </a:xfrm>
          <a:prstGeom prst="rect">
            <a:avLst/>
          </a:prstGeom>
          <a:noFill/>
        </p:spPr>
        <p:txBody>
          <a:bodyPr wrap="square" rtlCol="0">
            <a:spAutoFit/>
          </a:bodyPr>
          <a:lstStyle/>
          <a:p>
            <a:r>
              <a:rPr lang="en-GB" dirty="0"/>
              <a:t>Flexible &amp; Scalable based on budget availability</a:t>
            </a:r>
          </a:p>
        </p:txBody>
      </p:sp>
      <p:sp>
        <p:nvSpPr>
          <p:cNvPr id="10" name="object 4">
            <a:extLst>
              <a:ext uri="{FF2B5EF4-FFF2-40B4-BE49-F238E27FC236}">
                <a16:creationId xmlns:a16="http://schemas.microsoft.com/office/drawing/2014/main" id="{56AC5F0A-20C5-D0F2-6AEA-E990AE311573}"/>
              </a:ext>
            </a:extLst>
          </p:cNvPr>
          <p:cNvSpPr/>
          <p:nvPr/>
        </p:nvSpPr>
        <p:spPr>
          <a:xfrm>
            <a:off x="10281197" y="4495800"/>
            <a:ext cx="1528215" cy="1782178"/>
          </a:xfrm>
          <a:prstGeom prst="rect">
            <a:avLst/>
          </a:prstGeom>
          <a:blipFill>
            <a:blip r:embed="rId5" cstate="print"/>
            <a:stretch>
              <a:fillRect/>
            </a:stretch>
          </a:blipFill>
        </p:spPr>
        <p:txBody>
          <a:bodyPr wrap="square" lIns="0" tIns="0" rIns="0" bIns="0" rtlCol="0"/>
          <a:lstStyle/>
          <a:p>
            <a:endParaRPr/>
          </a:p>
        </p:txBody>
      </p:sp>
      <p:pic>
        <p:nvPicPr>
          <p:cNvPr id="3" name="Picture 2">
            <a:extLst>
              <a:ext uri="{FF2B5EF4-FFF2-40B4-BE49-F238E27FC236}">
                <a16:creationId xmlns:a16="http://schemas.microsoft.com/office/drawing/2014/main" id="{8B688EFC-695D-600F-DF72-12E19A83ED3C}"/>
              </a:ext>
            </a:extLst>
          </p:cNvPr>
          <p:cNvPicPr>
            <a:picLocks noChangeAspect="1"/>
          </p:cNvPicPr>
          <p:nvPr/>
        </p:nvPicPr>
        <p:blipFill>
          <a:blip r:embed="rId6"/>
          <a:stretch>
            <a:fillRect/>
          </a:stretch>
        </p:blipFill>
        <p:spPr>
          <a:xfrm>
            <a:off x="9675812" y="-119034"/>
            <a:ext cx="2798307" cy="1871634"/>
          </a:xfrm>
          <a:prstGeom prst="rect">
            <a:avLst/>
          </a:prstGeom>
        </p:spPr>
      </p:pic>
    </p:spTree>
    <p:extLst>
      <p:ext uri="{BB962C8B-B14F-4D97-AF65-F5344CB8AC3E}">
        <p14:creationId xmlns:p14="http://schemas.microsoft.com/office/powerpoint/2010/main" val="199224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5191-7262-A9C9-5842-5441DBD1E7D6}"/>
              </a:ext>
            </a:extLst>
          </p:cNvPr>
          <p:cNvSpPr>
            <a:spLocks noGrp="1"/>
          </p:cNvSpPr>
          <p:nvPr>
            <p:ph type="title"/>
          </p:nvPr>
        </p:nvSpPr>
        <p:spPr>
          <a:xfrm>
            <a:off x="379412" y="381000"/>
            <a:ext cx="9144001" cy="762000"/>
          </a:xfrm>
        </p:spPr>
        <p:txBody>
          <a:bodyPr>
            <a:normAutofit fontScale="90000"/>
          </a:bodyPr>
          <a:lstStyle/>
          <a:p>
            <a:r>
              <a:rPr lang="en-GB" dirty="0"/>
              <a:t>GBS Automation / Digital Consulting Services</a:t>
            </a:r>
          </a:p>
        </p:txBody>
      </p:sp>
      <p:pic>
        <p:nvPicPr>
          <p:cNvPr id="5122" name="Picture 2" descr="Technology Consulting Solutions | IT consulting services - KCS">
            <a:extLst>
              <a:ext uri="{FF2B5EF4-FFF2-40B4-BE49-F238E27FC236}">
                <a16:creationId xmlns:a16="http://schemas.microsoft.com/office/drawing/2014/main" id="{BC8E6687-A73F-5503-D621-6E35074312D9}"/>
              </a:ext>
            </a:extLst>
          </p:cNvPr>
          <p:cNvPicPr>
            <a:picLocks noGrp="1" noChangeAspect="1" noChangeArrowheads="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213" y="1600200"/>
            <a:ext cx="5290457"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37B32A-C21B-180B-09A6-46D4BDCCE3E8}"/>
              </a:ext>
            </a:extLst>
          </p:cNvPr>
          <p:cNvSpPr txBox="1"/>
          <p:nvPr/>
        </p:nvSpPr>
        <p:spPr>
          <a:xfrm>
            <a:off x="6087381" y="2743200"/>
            <a:ext cx="5595256" cy="3173689"/>
          </a:xfrm>
          <a:prstGeom prst="rect">
            <a:avLst/>
          </a:prstGeom>
          <a:noFill/>
        </p:spPr>
        <p:txBody>
          <a:bodyPr wrap="square">
            <a:spAutoFit/>
          </a:bodyPr>
          <a:lstStyle/>
          <a:p>
            <a:pPr marL="173855">
              <a:lnSpc>
                <a:spcPts val="2000"/>
              </a:lnSpc>
              <a:buClr>
                <a:srgbClr val="BB2332"/>
              </a:buClr>
            </a:pPr>
            <a:r>
              <a:rPr kumimoji="1" lang="en-US" sz="2000" dirty="0">
                <a:solidFill>
                  <a:schemeClr val="accent1">
                    <a:lumMod val="50000"/>
                  </a:schemeClr>
                </a:solidFill>
                <a:cs typeface="Arial" charset="0"/>
              </a:rPr>
              <a:t>GBS  leverage its immense Technical knowledge and Domain expertise to perform various Tech Consulting and Professional services:</a:t>
            </a:r>
          </a:p>
          <a:p>
            <a:pPr marL="173855">
              <a:lnSpc>
                <a:spcPts val="2000"/>
              </a:lnSpc>
              <a:buClr>
                <a:srgbClr val="BB2332"/>
              </a:buClr>
            </a:pPr>
            <a:endParaRPr kumimoji="1" lang="en-US" sz="2000" dirty="0">
              <a:solidFill>
                <a:schemeClr val="accent1">
                  <a:lumMod val="50000"/>
                </a:schemeClr>
              </a:solidFill>
              <a:cs typeface="Arial" charset="0"/>
            </a:endParaRPr>
          </a:p>
          <a:p>
            <a:pPr marL="459605" indent="-285750">
              <a:lnSpc>
                <a:spcPts val="2000"/>
              </a:lnSpc>
              <a:buClr>
                <a:schemeClr val="bg2">
                  <a:lumMod val="50000"/>
                  <a:lumOff val="50000"/>
                </a:schemeClr>
              </a:buClr>
              <a:buFont typeface="Wingdings" panose="05000000000000000000" pitchFamily="2" charset="2"/>
              <a:buChar char="q"/>
            </a:pPr>
            <a:r>
              <a:rPr kumimoji="1" lang="en-US" sz="2000" dirty="0">
                <a:solidFill>
                  <a:schemeClr val="accent1">
                    <a:lumMod val="50000"/>
                  </a:schemeClr>
                </a:solidFill>
                <a:cs typeface="Arial" charset="0"/>
              </a:rPr>
              <a:t>AI Partnership programs</a:t>
            </a:r>
          </a:p>
          <a:p>
            <a:pPr marL="459605" indent="-285750">
              <a:lnSpc>
                <a:spcPts val="2000"/>
              </a:lnSpc>
              <a:buClr>
                <a:schemeClr val="bg2">
                  <a:lumMod val="50000"/>
                  <a:lumOff val="50000"/>
                </a:schemeClr>
              </a:buClr>
              <a:buFont typeface="Wingdings" panose="05000000000000000000" pitchFamily="2" charset="2"/>
              <a:buChar char="q"/>
            </a:pPr>
            <a:r>
              <a:rPr kumimoji="1" lang="en-US" sz="2000" dirty="0">
                <a:solidFill>
                  <a:schemeClr val="accent1">
                    <a:lumMod val="50000"/>
                  </a:schemeClr>
                </a:solidFill>
                <a:cs typeface="Arial" charset="0"/>
              </a:rPr>
              <a:t>Plant Automation Audit Services</a:t>
            </a:r>
          </a:p>
          <a:p>
            <a:pPr marL="459605" indent="-285750">
              <a:lnSpc>
                <a:spcPts val="2000"/>
              </a:lnSpc>
              <a:buClr>
                <a:schemeClr val="bg2">
                  <a:lumMod val="50000"/>
                  <a:lumOff val="50000"/>
                </a:schemeClr>
              </a:buClr>
              <a:buFont typeface="Wingdings" panose="05000000000000000000" pitchFamily="2" charset="2"/>
              <a:buChar char="q"/>
            </a:pPr>
            <a:r>
              <a:rPr kumimoji="1" lang="en-US" sz="2000" dirty="0">
                <a:solidFill>
                  <a:schemeClr val="accent1">
                    <a:lumMod val="50000"/>
                  </a:schemeClr>
                </a:solidFill>
                <a:cs typeface="Arial" charset="0"/>
              </a:rPr>
              <a:t>Cybersecurity Audits</a:t>
            </a:r>
          </a:p>
          <a:p>
            <a:pPr marL="459605" indent="-285750">
              <a:lnSpc>
                <a:spcPts val="2000"/>
              </a:lnSpc>
              <a:buClr>
                <a:schemeClr val="bg2">
                  <a:lumMod val="50000"/>
                  <a:lumOff val="50000"/>
                </a:schemeClr>
              </a:buClr>
              <a:buFont typeface="Wingdings" panose="05000000000000000000" pitchFamily="2" charset="2"/>
              <a:buChar char="q"/>
            </a:pPr>
            <a:r>
              <a:rPr kumimoji="1" lang="en-US" sz="2000" dirty="0">
                <a:solidFill>
                  <a:schemeClr val="accent1">
                    <a:lumMod val="50000"/>
                  </a:schemeClr>
                </a:solidFill>
                <a:cs typeface="Arial" charset="0"/>
              </a:rPr>
              <a:t>Digital Transformation &amp; Consultancy services</a:t>
            </a:r>
          </a:p>
          <a:p>
            <a:pPr marL="459605" indent="-285750">
              <a:lnSpc>
                <a:spcPts val="2000"/>
              </a:lnSpc>
              <a:buClr>
                <a:schemeClr val="bg2">
                  <a:lumMod val="50000"/>
                  <a:lumOff val="50000"/>
                </a:schemeClr>
              </a:buClr>
              <a:buFont typeface="Wingdings" panose="05000000000000000000" pitchFamily="2" charset="2"/>
              <a:buChar char="q"/>
            </a:pPr>
            <a:r>
              <a:rPr kumimoji="1" lang="en-US" sz="2000" dirty="0">
                <a:solidFill>
                  <a:schemeClr val="accent1">
                    <a:lumMod val="50000"/>
                  </a:schemeClr>
                </a:solidFill>
                <a:cs typeface="Arial" charset="0"/>
              </a:rPr>
              <a:t>Data Analytics &amp; ML Research support</a:t>
            </a:r>
          </a:p>
          <a:p>
            <a:pPr marL="459605" indent="-285750">
              <a:lnSpc>
                <a:spcPts val="2000"/>
              </a:lnSpc>
              <a:buClr>
                <a:schemeClr val="bg2">
                  <a:lumMod val="50000"/>
                  <a:lumOff val="50000"/>
                </a:schemeClr>
              </a:buClr>
              <a:buFont typeface="Wingdings" panose="05000000000000000000" pitchFamily="2" charset="2"/>
              <a:buChar char="q"/>
            </a:pPr>
            <a:r>
              <a:rPr kumimoji="1" lang="en-US" sz="2000" dirty="0">
                <a:solidFill>
                  <a:schemeClr val="accent1">
                    <a:lumMod val="50000"/>
                  </a:schemeClr>
                </a:solidFill>
                <a:cs typeface="Arial" charset="0"/>
              </a:rPr>
              <a:t>Big data/Cloud/IOT support</a:t>
            </a:r>
          </a:p>
          <a:p>
            <a:pPr marL="459605" indent="-285750">
              <a:lnSpc>
                <a:spcPts val="2000"/>
              </a:lnSpc>
              <a:buClr>
                <a:schemeClr val="bg2">
                  <a:lumMod val="50000"/>
                  <a:lumOff val="50000"/>
                </a:schemeClr>
              </a:buClr>
              <a:buFont typeface="Wingdings" panose="05000000000000000000" pitchFamily="2" charset="2"/>
              <a:buChar char="q"/>
            </a:pPr>
            <a:endParaRPr kumimoji="1" lang="en-US" sz="2000" dirty="0">
              <a:solidFill>
                <a:schemeClr val="accent1">
                  <a:lumMod val="50000"/>
                </a:schemeClr>
              </a:solidFill>
              <a:cs typeface="Arial" charset="0"/>
            </a:endParaRPr>
          </a:p>
          <a:p>
            <a:pPr marL="173855">
              <a:lnSpc>
                <a:spcPts val="2000"/>
              </a:lnSpc>
              <a:buClr>
                <a:srgbClr val="BB2332"/>
              </a:buClr>
            </a:pPr>
            <a:endParaRPr kumimoji="1" lang="en-US" sz="2000" dirty="0">
              <a:solidFill>
                <a:schemeClr val="accent1">
                  <a:lumMod val="50000"/>
                </a:schemeClr>
              </a:solidFill>
              <a:cs typeface="Arial" charset="0"/>
            </a:endParaRPr>
          </a:p>
        </p:txBody>
      </p:sp>
      <p:pic>
        <p:nvPicPr>
          <p:cNvPr id="3" name="Picture 2">
            <a:extLst>
              <a:ext uri="{FF2B5EF4-FFF2-40B4-BE49-F238E27FC236}">
                <a16:creationId xmlns:a16="http://schemas.microsoft.com/office/drawing/2014/main" id="{19607C11-E4E1-3D8A-C95E-742D5EECF150}"/>
              </a:ext>
            </a:extLst>
          </p:cNvPr>
          <p:cNvPicPr>
            <a:picLocks noChangeAspect="1"/>
          </p:cNvPicPr>
          <p:nvPr/>
        </p:nvPicPr>
        <p:blipFill>
          <a:blip r:embed="rId3"/>
          <a:stretch>
            <a:fillRect/>
          </a:stretch>
        </p:blipFill>
        <p:spPr>
          <a:xfrm>
            <a:off x="9752012" y="-76200"/>
            <a:ext cx="2798307" cy="1871634"/>
          </a:xfrm>
          <a:prstGeom prst="rect">
            <a:avLst/>
          </a:prstGeom>
        </p:spPr>
      </p:pic>
    </p:spTree>
    <p:extLst>
      <p:ext uri="{BB962C8B-B14F-4D97-AF65-F5344CB8AC3E}">
        <p14:creationId xmlns:p14="http://schemas.microsoft.com/office/powerpoint/2010/main" val="255370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69599E71-5C57-B8E6-624D-A0CE9D5119E6}"/>
              </a:ext>
            </a:extLst>
          </p:cNvPr>
          <p:cNvSpPr>
            <a:spLocks noGrp="1"/>
          </p:cNvSpPr>
          <p:nvPr>
            <p:ph type="title"/>
          </p:nvPr>
        </p:nvSpPr>
        <p:spPr>
          <a:xfrm>
            <a:off x="1522413" y="381000"/>
            <a:ext cx="9144001" cy="1371600"/>
          </a:xfrm>
        </p:spPr>
        <p:txBody>
          <a:bodyPr/>
          <a:lstStyle/>
          <a:p>
            <a:r>
              <a:rPr lang="en-US" dirty="0"/>
              <a:t>GBS Value Propositions</a:t>
            </a:r>
          </a:p>
        </p:txBody>
      </p:sp>
      <p:sp>
        <p:nvSpPr>
          <p:cNvPr id="3" name="Content Placeholder 2">
            <a:extLst>
              <a:ext uri="{FF2B5EF4-FFF2-40B4-BE49-F238E27FC236}">
                <a16:creationId xmlns:a16="http://schemas.microsoft.com/office/drawing/2014/main" id="{AC56B5D0-EA9B-748D-9E49-A74B6CE51058}"/>
              </a:ext>
            </a:extLst>
          </p:cNvPr>
          <p:cNvSpPr>
            <a:spLocks noGrp="1"/>
          </p:cNvSpPr>
          <p:nvPr>
            <p:ph sz="half" idx="1"/>
          </p:nvPr>
        </p:nvSpPr>
        <p:spPr>
          <a:xfrm>
            <a:off x="1403118" y="2398357"/>
            <a:ext cx="4419599" cy="4114800"/>
          </a:xfrm>
        </p:spPr>
        <p:txBody>
          <a:bodyPr>
            <a:normAutofit/>
          </a:bodyPr>
          <a:lstStyle/>
          <a:p>
            <a:pPr marL="457200" indent="-457200">
              <a:buFont typeface="Wingdings" panose="05000000000000000000" pitchFamily="2" charset="2"/>
              <a:buChar char="v"/>
            </a:pPr>
            <a:r>
              <a:rPr lang="en-US" dirty="0"/>
              <a:t>End to End Cost Effective Solutions </a:t>
            </a:r>
          </a:p>
          <a:p>
            <a:pPr marL="457200" indent="-457200">
              <a:buFont typeface="Wingdings" panose="05000000000000000000" pitchFamily="2" charset="2"/>
              <a:buChar char="v"/>
            </a:pPr>
            <a:r>
              <a:rPr lang="en-US" dirty="0"/>
              <a:t>Trusted Partner</a:t>
            </a:r>
          </a:p>
          <a:p>
            <a:pPr marL="457200" indent="-457200">
              <a:buFont typeface="Wingdings" panose="05000000000000000000" pitchFamily="2" charset="2"/>
              <a:buChar char="v"/>
            </a:pPr>
            <a:r>
              <a:rPr lang="en-US" dirty="0"/>
              <a:t>Dedicated Lifecycle Support </a:t>
            </a:r>
          </a:p>
          <a:p>
            <a:pPr marL="457200" indent="-457200">
              <a:buFont typeface="Wingdings" panose="05000000000000000000" pitchFamily="2" charset="2"/>
              <a:buChar char="v"/>
            </a:pPr>
            <a:r>
              <a:rPr lang="en-US" dirty="0"/>
              <a:t>Strive to Provide Continuous Performance Improvements suiting your Business Needs</a:t>
            </a:r>
            <a:endParaRPr lang="en-GB" dirty="0"/>
          </a:p>
        </p:txBody>
      </p:sp>
      <p:pic>
        <p:nvPicPr>
          <p:cNvPr id="4098" name="Picture 2" descr="A group of circles with different colors&#10;&#10;Description automatically generated">
            <a:extLst>
              <a:ext uri="{FF2B5EF4-FFF2-40B4-BE49-F238E27FC236}">
                <a16:creationId xmlns:a16="http://schemas.microsoft.com/office/drawing/2014/main" id="{4BD9EA7D-43C6-5DA4-D940-6727C9697F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19878" y="1629486"/>
            <a:ext cx="4665829" cy="4665829"/>
          </a:xfrm>
          <a:prstGeom prst="rect">
            <a:avLst/>
          </a:prstGeom>
          <a:noFill/>
        </p:spPr>
      </p:pic>
      <p:sp>
        <p:nvSpPr>
          <p:cNvPr id="4" name="TextBox 3">
            <a:extLst>
              <a:ext uri="{FF2B5EF4-FFF2-40B4-BE49-F238E27FC236}">
                <a16:creationId xmlns:a16="http://schemas.microsoft.com/office/drawing/2014/main" id="{959BE8DD-E7AC-94C5-91C5-56920DE9DC41}"/>
              </a:ext>
            </a:extLst>
          </p:cNvPr>
          <p:cNvSpPr txBox="1"/>
          <p:nvPr/>
        </p:nvSpPr>
        <p:spPr>
          <a:xfrm>
            <a:off x="7761603" y="2408583"/>
            <a:ext cx="1295400" cy="646331"/>
          </a:xfrm>
          <a:prstGeom prst="rect">
            <a:avLst/>
          </a:prstGeom>
          <a:noFill/>
        </p:spPr>
        <p:txBody>
          <a:bodyPr wrap="square" rtlCol="0">
            <a:spAutoFit/>
          </a:bodyPr>
          <a:lstStyle/>
          <a:p>
            <a:pPr algn="ctr"/>
            <a:r>
              <a:rPr lang="en-GB" dirty="0"/>
              <a:t>Industrial </a:t>
            </a:r>
          </a:p>
          <a:p>
            <a:pPr algn="ctr"/>
            <a:r>
              <a:rPr lang="en-GB" dirty="0"/>
              <a:t>Knowledge</a:t>
            </a:r>
          </a:p>
        </p:txBody>
      </p:sp>
      <p:sp>
        <p:nvSpPr>
          <p:cNvPr id="5" name="TextBox 4">
            <a:extLst>
              <a:ext uri="{FF2B5EF4-FFF2-40B4-BE49-F238E27FC236}">
                <a16:creationId xmlns:a16="http://schemas.microsoft.com/office/drawing/2014/main" id="{0FCED688-32BC-4CA8-FC31-9D3623A3D776}"/>
              </a:ext>
            </a:extLst>
          </p:cNvPr>
          <p:cNvSpPr txBox="1"/>
          <p:nvPr/>
        </p:nvSpPr>
        <p:spPr>
          <a:xfrm>
            <a:off x="9078469" y="4495800"/>
            <a:ext cx="1295400" cy="646331"/>
          </a:xfrm>
          <a:prstGeom prst="rect">
            <a:avLst/>
          </a:prstGeom>
          <a:noFill/>
        </p:spPr>
        <p:txBody>
          <a:bodyPr wrap="square" rtlCol="0">
            <a:spAutoFit/>
          </a:bodyPr>
          <a:lstStyle/>
          <a:p>
            <a:pPr algn="ctr"/>
            <a:r>
              <a:rPr lang="en-GB" dirty="0"/>
              <a:t>Academic</a:t>
            </a:r>
          </a:p>
          <a:p>
            <a:pPr algn="ctr"/>
            <a:r>
              <a:rPr lang="en-GB" dirty="0"/>
              <a:t>Research</a:t>
            </a:r>
          </a:p>
        </p:txBody>
      </p:sp>
      <p:sp>
        <p:nvSpPr>
          <p:cNvPr id="6" name="TextBox 5">
            <a:extLst>
              <a:ext uri="{FF2B5EF4-FFF2-40B4-BE49-F238E27FC236}">
                <a16:creationId xmlns:a16="http://schemas.microsoft.com/office/drawing/2014/main" id="{E7DF9446-F871-5D0B-65C5-31881A966D89}"/>
              </a:ext>
            </a:extLst>
          </p:cNvPr>
          <p:cNvSpPr txBox="1"/>
          <p:nvPr/>
        </p:nvSpPr>
        <p:spPr>
          <a:xfrm>
            <a:off x="6454582" y="4648200"/>
            <a:ext cx="1295400" cy="646331"/>
          </a:xfrm>
          <a:prstGeom prst="rect">
            <a:avLst/>
          </a:prstGeom>
          <a:noFill/>
        </p:spPr>
        <p:txBody>
          <a:bodyPr wrap="square" rtlCol="0">
            <a:spAutoFit/>
          </a:bodyPr>
          <a:lstStyle/>
          <a:p>
            <a:pPr algn="ctr"/>
            <a:r>
              <a:rPr lang="en-GB" dirty="0"/>
              <a:t>Software</a:t>
            </a:r>
          </a:p>
          <a:p>
            <a:pPr algn="ctr"/>
            <a:r>
              <a:rPr lang="en-GB" dirty="0"/>
              <a:t>Innovation</a:t>
            </a:r>
          </a:p>
        </p:txBody>
      </p:sp>
      <p:sp>
        <p:nvSpPr>
          <p:cNvPr id="7" name="TextBox 6">
            <a:extLst>
              <a:ext uri="{FF2B5EF4-FFF2-40B4-BE49-F238E27FC236}">
                <a16:creationId xmlns:a16="http://schemas.microsoft.com/office/drawing/2014/main" id="{50FB27C2-AC18-43CD-A740-2543D57703E6}"/>
              </a:ext>
            </a:extLst>
          </p:cNvPr>
          <p:cNvSpPr txBox="1"/>
          <p:nvPr/>
        </p:nvSpPr>
        <p:spPr>
          <a:xfrm>
            <a:off x="7761603" y="3962401"/>
            <a:ext cx="1295400" cy="646331"/>
          </a:xfrm>
          <a:prstGeom prst="rect">
            <a:avLst/>
          </a:prstGeom>
          <a:noFill/>
        </p:spPr>
        <p:txBody>
          <a:bodyPr wrap="square" rtlCol="0">
            <a:spAutoFit/>
          </a:bodyPr>
          <a:lstStyle/>
          <a:p>
            <a:pPr algn="ctr"/>
            <a:r>
              <a:rPr lang="en-GB" dirty="0"/>
              <a:t>Technology</a:t>
            </a:r>
          </a:p>
          <a:p>
            <a:pPr algn="ctr"/>
            <a:r>
              <a:rPr lang="en-GB" dirty="0"/>
              <a:t>Partner</a:t>
            </a:r>
          </a:p>
        </p:txBody>
      </p:sp>
      <p:pic>
        <p:nvPicPr>
          <p:cNvPr id="2" name="Picture 1">
            <a:extLst>
              <a:ext uri="{FF2B5EF4-FFF2-40B4-BE49-F238E27FC236}">
                <a16:creationId xmlns:a16="http://schemas.microsoft.com/office/drawing/2014/main" id="{2116A0FD-525A-FEC4-3504-0DEE65A5926C}"/>
              </a:ext>
            </a:extLst>
          </p:cNvPr>
          <p:cNvPicPr>
            <a:picLocks noChangeAspect="1"/>
          </p:cNvPicPr>
          <p:nvPr/>
        </p:nvPicPr>
        <p:blipFill>
          <a:blip r:embed="rId3"/>
          <a:stretch>
            <a:fillRect/>
          </a:stretch>
        </p:blipFill>
        <p:spPr>
          <a:xfrm>
            <a:off x="9599612" y="-264757"/>
            <a:ext cx="2798307" cy="1871634"/>
          </a:xfrm>
          <a:prstGeom prst="rect">
            <a:avLst/>
          </a:prstGeom>
        </p:spPr>
      </p:pic>
    </p:spTree>
    <p:extLst>
      <p:ext uri="{BB962C8B-B14F-4D97-AF65-F5344CB8AC3E}">
        <p14:creationId xmlns:p14="http://schemas.microsoft.com/office/powerpoint/2010/main" val="291236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A652F7-B8DB-F781-C606-A1408EBF0E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77" r="1" b="10741"/>
          <a:stretch/>
        </p:blipFill>
        <p:spPr bwMode="auto">
          <a:xfrm>
            <a:off x="989012" y="529431"/>
            <a:ext cx="10308057" cy="5799138"/>
          </a:xfrm>
          <a:prstGeom prst="rect">
            <a:avLst/>
          </a:prstGeom>
          <a:solidFill>
            <a:srgbClr val="FFFFFF"/>
          </a:solidFill>
        </p:spPr>
      </p:pic>
      <p:sp>
        <p:nvSpPr>
          <p:cNvPr id="13" name="Title 12"/>
          <p:cNvSpPr>
            <a:spLocks noGrp="1"/>
          </p:cNvSpPr>
          <p:nvPr>
            <p:ph type="title"/>
          </p:nvPr>
        </p:nvSpPr>
        <p:spPr>
          <a:xfrm>
            <a:off x="1003699" y="1812116"/>
            <a:ext cx="9144001" cy="685800"/>
          </a:xfrm>
          <a:solidFill>
            <a:schemeClr val="bg2">
              <a:alpha val="26000"/>
            </a:schemeClr>
          </a:solidFill>
        </p:spPr>
        <p:txBody>
          <a:bodyPr/>
          <a:lstStyle/>
          <a:p>
            <a:r>
              <a:rPr lang="en-US" dirty="0"/>
              <a:t>Company Overview</a:t>
            </a:r>
          </a:p>
        </p:txBody>
      </p:sp>
      <p:sp>
        <p:nvSpPr>
          <p:cNvPr id="14" name="Content Placeholder 13"/>
          <p:cNvSpPr>
            <a:spLocks noGrp="1"/>
          </p:cNvSpPr>
          <p:nvPr>
            <p:ph idx="1"/>
          </p:nvPr>
        </p:nvSpPr>
        <p:spPr>
          <a:xfrm>
            <a:off x="989013" y="2895599"/>
            <a:ext cx="10308056" cy="3432969"/>
          </a:xfrm>
          <a:solidFill>
            <a:schemeClr val="bg2">
              <a:alpha val="46000"/>
            </a:schemeClr>
          </a:solidFill>
        </p:spPr>
        <p:txBody>
          <a:bodyPr>
            <a:normAutofit/>
          </a:bodyPr>
          <a:lstStyle/>
          <a:p>
            <a:pPr marL="0" indent="0">
              <a:buNone/>
            </a:pPr>
            <a:r>
              <a:rPr lang="en-US" sz="2000" dirty="0">
                <a:solidFill>
                  <a:schemeClr val="bg2">
                    <a:lumMod val="10000"/>
                    <a:lumOff val="90000"/>
                  </a:schemeClr>
                </a:solidFill>
              </a:rPr>
              <a:t>GBS empowers energy-intensive industry firms to harness profound insights, enhancing their decision-making in process control. It enables the optimization of industrial applications and ensures operational stability through the utilization of AI and other advanced control solutions</a:t>
            </a:r>
          </a:p>
          <a:p>
            <a:pPr marL="0" indent="0">
              <a:buNone/>
            </a:pPr>
            <a:r>
              <a:rPr lang="en-US" sz="2000" dirty="0">
                <a:solidFill>
                  <a:schemeClr val="bg2">
                    <a:lumMod val="10000"/>
                    <a:lumOff val="90000"/>
                  </a:schemeClr>
                </a:solidFill>
              </a:rPr>
              <a:t>GBS develops state-of-the-art technological solutions for maximized profitability, streamlining complex processes, and advocating safer operating conditions with over 20 years of experience in different industrial processes.</a:t>
            </a:r>
          </a:p>
          <a:p>
            <a:pPr marL="0" indent="0">
              <a:buNone/>
            </a:pPr>
            <a:r>
              <a:rPr lang="en-US" sz="2000" dirty="0">
                <a:solidFill>
                  <a:schemeClr val="bg2">
                    <a:lumMod val="10000"/>
                    <a:lumOff val="90000"/>
                  </a:schemeClr>
                </a:solidFill>
              </a:rPr>
              <a:t>GBS maintains its pioneering role in developing advanced control algorithms and data science strategies, working collaboratively with customers to bolster their achievements. Our objective is to drive holistic performance enhancements, foster business growth, and promote operational excellence alongside our valued clients.</a:t>
            </a:r>
          </a:p>
        </p:txBody>
      </p:sp>
      <p:pic>
        <p:nvPicPr>
          <p:cNvPr id="2" name="Picture 1">
            <a:extLst>
              <a:ext uri="{FF2B5EF4-FFF2-40B4-BE49-F238E27FC236}">
                <a16:creationId xmlns:a16="http://schemas.microsoft.com/office/drawing/2014/main" id="{91EE986D-2962-6D76-8842-B40DC278FE04}"/>
              </a:ext>
            </a:extLst>
          </p:cNvPr>
          <p:cNvPicPr>
            <a:picLocks noChangeAspect="1"/>
          </p:cNvPicPr>
          <p:nvPr/>
        </p:nvPicPr>
        <p:blipFill>
          <a:blip r:embed="rId3"/>
          <a:stretch>
            <a:fillRect/>
          </a:stretch>
        </p:blipFill>
        <p:spPr>
          <a:xfrm>
            <a:off x="8806881" y="228600"/>
            <a:ext cx="2798307" cy="1871634"/>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sh Bowl Jumping Images – Browse 16,001 Stock Photos, Vectors, and Video |  Adobe Stock">
            <a:extLst>
              <a:ext uri="{FF2B5EF4-FFF2-40B4-BE49-F238E27FC236}">
                <a16:creationId xmlns:a16="http://schemas.microsoft.com/office/drawing/2014/main" id="{0AACEEE6-15FB-08B4-0A44-3CB81AFADDA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953"/>
          <a:stretch/>
        </p:blipFill>
        <p:spPr bwMode="auto">
          <a:xfrm>
            <a:off x="20" y="0"/>
            <a:ext cx="12188805" cy="6324600"/>
          </a:xfrm>
          <a:prstGeom prst="rect">
            <a:avLst/>
          </a:prstGeom>
          <a:solidFill>
            <a:srgbClr val="FFFFFF"/>
          </a:solidFill>
        </p:spPr>
      </p:pic>
      <p:sp>
        <p:nvSpPr>
          <p:cNvPr id="9" name="Rectangle 8">
            <a:extLst>
              <a:ext uri="{FF2B5EF4-FFF2-40B4-BE49-F238E27FC236}">
                <a16:creationId xmlns:a16="http://schemas.microsoft.com/office/drawing/2014/main" id="{CE4AF413-EB9D-A6BC-6CAD-4EC44CCB346D}"/>
              </a:ext>
            </a:extLst>
          </p:cNvPr>
          <p:cNvSpPr/>
          <p:nvPr/>
        </p:nvSpPr>
        <p:spPr>
          <a:xfrm>
            <a:off x="0" y="6211670"/>
            <a:ext cx="12214323" cy="64633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DF8A932-616D-B96B-19DF-086C4E038A6C}"/>
              </a:ext>
            </a:extLst>
          </p:cNvPr>
          <p:cNvSpPr/>
          <p:nvPr/>
        </p:nvSpPr>
        <p:spPr>
          <a:xfrm>
            <a:off x="6228218" y="2032878"/>
            <a:ext cx="4343399" cy="2585323"/>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Delivering Beyond Expectations</a:t>
            </a:r>
          </a:p>
        </p:txBody>
      </p:sp>
      <p:pic>
        <p:nvPicPr>
          <p:cNvPr id="2" name="Picture 1">
            <a:extLst>
              <a:ext uri="{FF2B5EF4-FFF2-40B4-BE49-F238E27FC236}">
                <a16:creationId xmlns:a16="http://schemas.microsoft.com/office/drawing/2014/main" id="{EC722053-D5F5-1798-636D-A31D1DAF2329}"/>
              </a:ext>
            </a:extLst>
          </p:cNvPr>
          <p:cNvPicPr>
            <a:picLocks noChangeAspect="1"/>
          </p:cNvPicPr>
          <p:nvPr/>
        </p:nvPicPr>
        <p:blipFill>
          <a:blip r:embed="rId3"/>
          <a:stretch>
            <a:fillRect/>
          </a:stretch>
        </p:blipFill>
        <p:spPr>
          <a:xfrm>
            <a:off x="9675812" y="-228600"/>
            <a:ext cx="2798307" cy="1871634"/>
          </a:xfrm>
          <a:prstGeom prst="rect">
            <a:avLst/>
          </a:prstGeom>
        </p:spPr>
      </p:pic>
      <p:pic>
        <p:nvPicPr>
          <p:cNvPr id="3" name="Picture 2" descr="Icon Address #426149 - Free Icons Library">
            <a:extLst>
              <a:ext uri="{FF2B5EF4-FFF2-40B4-BE49-F238E27FC236}">
                <a16:creationId xmlns:a16="http://schemas.microsoft.com/office/drawing/2014/main" id="{2C4A36EE-4666-2A47-2599-375E5517B560}"/>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flipH="1">
            <a:off x="5237618" y="5987082"/>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ne call - Free technology icons">
            <a:extLst>
              <a:ext uri="{FF2B5EF4-FFF2-40B4-BE49-F238E27FC236}">
                <a16:creationId xmlns:a16="http://schemas.microsoft.com/office/drawing/2014/main" id="{EEA17162-3AB0-2C5D-9C10-C60F9CD51CDC}"/>
              </a:ext>
            </a:extLst>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rot="286017">
            <a:off x="8894892" y="6271165"/>
            <a:ext cx="465131" cy="4651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83412C-9261-C0FA-11CF-47EE4D084168}"/>
              </a:ext>
            </a:extLst>
          </p:cNvPr>
          <p:cNvSpPr txBox="1"/>
          <p:nvPr/>
        </p:nvSpPr>
        <p:spPr>
          <a:xfrm>
            <a:off x="6191796" y="6181573"/>
            <a:ext cx="2000706" cy="646331"/>
          </a:xfrm>
          <a:prstGeom prst="rect">
            <a:avLst/>
          </a:prstGeom>
          <a:noFill/>
        </p:spPr>
        <p:txBody>
          <a:bodyPr wrap="square" rtlCol="0">
            <a:spAutoFit/>
          </a:bodyPr>
          <a:lstStyle/>
          <a:p>
            <a:r>
              <a:rPr lang="en-US" b="1" i="1" dirty="0"/>
              <a:t>Nungambakkam, Chennai</a:t>
            </a:r>
            <a:endParaRPr lang="en-US" sz="1800" b="1" i="1" kern="1200" dirty="0">
              <a:solidFill>
                <a:schemeClr val="tx1"/>
              </a:solidFill>
              <a:latin typeface="+mn-lt"/>
              <a:ea typeface="+mn-ea"/>
              <a:cs typeface="+mn-cs"/>
            </a:endParaRPr>
          </a:p>
        </p:txBody>
      </p:sp>
      <p:sp>
        <p:nvSpPr>
          <p:cNvPr id="6" name="TextBox 5">
            <a:extLst>
              <a:ext uri="{FF2B5EF4-FFF2-40B4-BE49-F238E27FC236}">
                <a16:creationId xmlns:a16="http://schemas.microsoft.com/office/drawing/2014/main" id="{88BC65B1-86C8-F10F-B9D8-F7EE19344A92}"/>
              </a:ext>
            </a:extLst>
          </p:cNvPr>
          <p:cNvSpPr txBox="1"/>
          <p:nvPr/>
        </p:nvSpPr>
        <p:spPr>
          <a:xfrm>
            <a:off x="9560262" y="6250969"/>
            <a:ext cx="1833123" cy="400110"/>
          </a:xfrm>
          <a:prstGeom prst="rect">
            <a:avLst/>
          </a:prstGeom>
          <a:noFill/>
        </p:spPr>
        <p:txBody>
          <a:bodyPr wrap="square" rtlCol="0">
            <a:spAutoFit/>
          </a:bodyPr>
          <a:lstStyle/>
          <a:p>
            <a:r>
              <a:rPr lang="en-US" sz="2000" b="1" i="1" dirty="0">
                <a:solidFill>
                  <a:srgbClr val="FFFFFF"/>
                </a:solidFill>
                <a:cs typeface="Arial"/>
              </a:rPr>
              <a:t>044-35505136</a:t>
            </a:r>
            <a:endParaRPr lang="en-US" sz="2000" b="1" i="1" kern="1200" dirty="0">
              <a:solidFill>
                <a:schemeClr val="tx1"/>
              </a:solidFill>
              <a:latin typeface="+mn-lt"/>
              <a:ea typeface="+mn-ea"/>
              <a:cs typeface="+mn-cs"/>
            </a:endParaRPr>
          </a:p>
        </p:txBody>
      </p:sp>
      <p:pic>
        <p:nvPicPr>
          <p:cNvPr id="2054" name="Picture 6">
            <a:extLst>
              <a:ext uri="{FF2B5EF4-FFF2-40B4-BE49-F238E27FC236}">
                <a16:creationId xmlns:a16="http://schemas.microsoft.com/office/drawing/2014/main" id="{95EE7FC1-9470-FD89-AA9F-070CEDF7BCDA}"/>
              </a:ext>
            </a:extLst>
          </p:cNvPr>
          <p:cNvPicPr>
            <a:picLocks noChangeAspect="1" noChangeArrowheads="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flipV="1">
            <a:off x="455612" y="6204466"/>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EE90BA1-EE5B-F620-DA08-A31441CF2A6A}"/>
              </a:ext>
            </a:extLst>
          </p:cNvPr>
          <p:cNvSpPr txBox="1"/>
          <p:nvPr/>
        </p:nvSpPr>
        <p:spPr>
          <a:xfrm>
            <a:off x="1014529" y="6297716"/>
            <a:ext cx="3259158" cy="369332"/>
          </a:xfrm>
          <a:prstGeom prst="rect">
            <a:avLst/>
          </a:prstGeom>
          <a:noFill/>
        </p:spPr>
        <p:txBody>
          <a:bodyPr wrap="square">
            <a:spAutoFit/>
          </a:bodyPr>
          <a:lstStyle/>
          <a:p>
            <a:pPr marL="0" marR="5080" indent="0" algn="ctr">
              <a:buFont typeface="Arial" panose="020B0604020202020204" pitchFamily="34" charset="0"/>
              <a:buNone/>
            </a:pPr>
            <a:r>
              <a:rPr lang="en-US" sz="1800" b="1" i="1" spc="70" dirty="0">
                <a:solidFill>
                  <a:srgbClr val="FFFFFF"/>
                </a:solidFill>
                <a:cs typeface="Arial"/>
              </a:rPr>
              <a:t>info@gbsinformatik.com</a:t>
            </a:r>
          </a:p>
        </p:txBody>
      </p:sp>
    </p:spTree>
    <p:extLst>
      <p:ext uri="{BB962C8B-B14F-4D97-AF65-F5344CB8AC3E}">
        <p14:creationId xmlns:p14="http://schemas.microsoft.com/office/powerpoint/2010/main" val="228283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65AB-3A29-6D3D-E83A-5C39EAD26B26}"/>
              </a:ext>
            </a:extLst>
          </p:cNvPr>
          <p:cNvSpPr>
            <a:spLocks noGrp="1"/>
          </p:cNvSpPr>
          <p:nvPr>
            <p:ph type="title"/>
          </p:nvPr>
        </p:nvSpPr>
        <p:spPr>
          <a:xfrm>
            <a:off x="1397564" y="1719234"/>
            <a:ext cx="9144001" cy="762000"/>
          </a:xfrm>
        </p:spPr>
        <p:txBody>
          <a:bodyPr/>
          <a:lstStyle/>
          <a:p>
            <a:pPr algn="ctr"/>
            <a:r>
              <a:rPr lang="en-GB" dirty="0"/>
              <a:t>Our Mission</a:t>
            </a:r>
          </a:p>
        </p:txBody>
      </p:sp>
      <p:sp>
        <p:nvSpPr>
          <p:cNvPr id="3" name="Content Placeholder 2">
            <a:extLst>
              <a:ext uri="{FF2B5EF4-FFF2-40B4-BE49-F238E27FC236}">
                <a16:creationId xmlns:a16="http://schemas.microsoft.com/office/drawing/2014/main" id="{71E27599-5926-FCC3-1F3A-60FD0766EF14}"/>
              </a:ext>
            </a:extLst>
          </p:cNvPr>
          <p:cNvSpPr>
            <a:spLocks noGrp="1"/>
          </p:cNvSpPr>
          <p:nvPr>
            <p:ph idx="1"/>
          </p:nvPr>
        </p:nvSpPr>
        <p:spPr>
          <a:xfrm>
            <a:off x="1435269" y="2252634"/>
            <a:ext cx="9134391" cy="2014567"/>
          </a:xfrm>
        </p:spPr>
        <p:txBody>
          <a:bodyPr/>
          <a:lstStyle/>
          <a:p>
            <a:pPr marL="0" indent="0" algn="ctr">
              <a:buNone/>
            </a:pPr>
            <a:endParaRPr lang="en-US" dirty="0"/>
          </a:p>
          <a:p>
            <a:pPr marL="0" indent="0" algn="ctr">
              <a:buNone/>
            </a:pPr>
            <a:r>
              <a:rPr lang="en-US" dirty="0"/>
              <a:t>Being a reliable tech partner, we focus on helping our clients make their Industrial process smarter, adopt new sustainable technologies and be more competitive on the market with better process insights </a:t>
            </a:r>
          </a:p>
          <a:p>
            <a:pPr marL="0" indent="0" algn="ctr">
              <a:buNone/>
            </a:pPr>
            <a:endParaRPr lang="en-GB" dirty="0"/>
          </a:p>
        </p:txBody>
      </p:sp>
      <p:pic>
        <p:nvPicPr>
          <p:cNvPr id="4" name="Picture 4">
            <a:extLst>
              <a:ext uri="{FF2B5EF4-FFF2-40B4-BE49-F238E27FC236}">
                <a16:creationId xmlns:a16="http://schemas.microsoft.com/office/drawing/2014/main" id="{75981DBF-A727-F432-A75B-5C3D5ACC47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361" r="1" b="15455"/>
          <a:stretch/>
        </p:blipFill>
        <p:spPr bwMode="auto">
          <a:xfrm>
            <a:off x="2589210" y="4191000"/>
            <a:ext cx="6826507" cy="2057399"/>
          </a:xfrm>
          <a:prstGeom prst="rect">
            <a:avLst/>
          </a:prstGeom>
          <a:solidFill>
            <a:srgbClr val="FFFFFF"/>
          </a:solidFill>
          <a:effectLst>
            <a:softEdge rad="304800"/>
          </a:effectLst>
        </p:spPr>
      </p:pic>
      <p:pic>
        <p:nvPicPr>
          <p:cNvPr id="5" name="Picture 4">
            <a:extLst>
              <a:ext uri="{FF2B5EF4-FFF2-40B4-BE49-F238E27FC236}">
                <a16:creationId xmlns:a16="http://schemas.microsoft.com/office/drawing/2014/main" id="{EF5533CE-144B-BC22-7CA9-52191B415873}"/>
              </a:ext>
            </a:extLst>
          </p:cNvPr>
          <p:cNvPicPr>
            <a:picLocks noChangeAspect="1"/>
          </p:cNvPicPr>
          <p:nvPr/>
        </p:nvPicPr>
        <p:blipFill>
          <a:blip r:embed="rId3"/>
          <a:stretch>
            <a:fillRect/>
          </a:stretch>
        </p:blipFill>
        <p:spPr>
          <a:xfrm>
            <a:off x="9142412" y="228600"/>
            <a:ext cx="2798307" cy="1871634"/>
          </a:xfrm>
          <a:prstGeom prst="rect">
            <a:avLst/>
          </a:prstGeom>
        </p:spPr>
      </p:pic>
    </p:spTree>
    <p:extLst>
      <p:ext uri="{BB962C8B-B14F-4D97-AF65-F5344CB8AC3E}">
        <p14:creationId xmlns:p14="http://schemas.microsoft.com/office/powerpoint/2010/main" val="68040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65AB-3A29-6D3D-E83A-5C39EAD26B26}"/>
              </a:ext>
            </a:extLst>
          </p:cNvPr>
          <p:cNvSpPr>
            <a:spLocks noGrp="1"/>
          </p:cNvSpPr>
          <p:nvPr>
            <p:ph type="title"/>
          </p:nvPr>
        </p:nvSpPr>
        <p:spPr>
          <a:xfrm>
            <a:off x="74612" y="190500"/>
            <a:ext cx="3596607" cy="838200"/>
          </a:xfrm>
        </p:spPr>
        <p:txBody>
          <a:bodyPr anchor="b">
            <a:normAutofit/>
          </a:bodyPr>
          <a:lstStyle/>
          <a:p>
            <a:r>
              <a:rPr lang="en-GB" dirty="0"/>
              <a:t>Our Values</a:t>
            </a:r>
          </a:p>
        </p:txBody>
      </p:sp>
      <p:sp>
        <p:nvSpPr>
          <p:cNvPr id="3" name="Content Placeholder 2">
            <a:extLst>
              <a:ext uri="{FF2B5EF4-FFF2-40B4-BE49-F238E27FC236}">
                <a16:creationId xmlns:a16="http://schemas.microsoft.com/office/drawing/2014/main" id="{71E27599-5926-FCC3-1F3A-60FD0766EF14}"/>
              </a:ext>
            </a:extLst>
          </p:cNvPr>
          <p:cNvSpPr>
            <a:spLocks noGrp="1"/>
          </p:cNvSpPr>
          <p:nvPr>
            <p:ph type="body" sz="half" idx="2"/>
          </p:nvPr>
        </p:nvSpPr>
        <p:spPr>
          <a:xfrm>
            <a:off x="74612" y="1447800"/>
            <a:ext cx="6553200" cy="4800600"/>
          </a:xfrm>
        </p:spPr>
        <p:txBody>
          <a:bodyPr>
            <a:normAutofit lnSpcReduction="10000"/>
          </a:bodyPr>
          <a:lstStyle/>
          <a:p>
            <a:pPr marL="0" indent="0">
              <a:buNone/>
            </a:pPr>
            <a:r>
              <a:rPr lang="en-US" sz="2000" i="1" dirty="0"/>
              <a:t>Customer Focus: </a:t>
            </a:r>
          </a:p>
          <a:p>
            <a:pPr marL="0" indent="0">
              <a:buNone/>
            </a:pPr>
            <a:r>
              <a:rPr lang="en-US" sz="2000" dirty="0"/>
              <a:t>At GBS, we consider our clients as our valued partners, placing their interests and requirements at the forefront of our priorities. We maintain unwavering dedication to delivering optimal solutions tailored to meet their specific needs. </a:t>
            </a:r>
          </a:p>
          <a:p>
            <a:pPr marL="0" indent="0">
              <a:buNone/>
            </a:pPr>
            <a:r>
              <a:rPr lang="en-US" sz="2000" i="1" dirty="0"/>
              <a:t>Innovation &amp; Change: </a:t>
            </a:r>
          </a:p>
          <a:p>
            <a:pPr marL="0" indent="0">
              <a:buNone/>
            </a:pPr>
            <a:r>
              <a:rPr lang="en-US" sz="2000" dirty="0"/>
              <a:t>We are a team of industrial process specialists, academicians, researchers, analysts and developers stimulating innovation in the way we do business with our clients. We embrace and drive constructive change in our business and for our stakeholders.</a:t>
            </a:r>
          </a:p>
          <a:p>
            <a:pPr marL="0" indent="0">
              <a:buNone/>
            </a:pPr>
            <a:r>
              <a:rPr lang="en-US" sz="2000" i="1" dirty="0"/>
              <a:t>Excellence: </a:t>
            </a:r>
          </a:p>
          <a:p>
            <a:pPr marL="0" indent="0">
              <a:buNone/>
            </a:pPr>
            <a:r>
              <a:rPr lang="en-US" sz="2000" dirty="0"/>
              <a:t>We discover and define, we measure and analyze, we create and optimize, we monitor and control – that is how we achieve the pinnacles of excellence</a:t>
            </a:r>
          </a:p>
        </p:txBody>
      </p:sp>
      <p:pic>
        <p:nvPicPr>
          <p:cNvPr id="3074" name="Picture 2" descr="person holding pencil near laptop computer">
            <a:extLst>
              <a:ext uri="{FF2B5EF4-FFF2-40B4-BE49-F238E27FC236}">
                <a16:creationId xmlns:a16="http://schemas.microsoft.com/office/drawing/2014/main" id="{FEE0BF90-3869-0E1F-5503-E08BED9DC4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 r="19658" b="2"/>
          <a:stretch/>
        </p:blipFill>
        <p:spPr bwMode="auto">
          <a:xfrm>
            <a:off x="6627812" y="1657349"/>
            <a:ext cx="5257801" cy="4381502"/>
          </a:xfrm>
          <a:prstGeom prst="rect">
            <a:avLst/>
          </a:prstGeom>
          <a:solidFill>
            <a:srgbClr val="FFFFFF"/>
          </a:solidFill>
          <a:ln w="76200">
            <a:solidFill>
              <a:schemeClr val="tx1"/>
            </a:solidFill>
            <a:miter lim="800000"/>
          </a:ln>
        </p:spPr>
      </p:pic>
      <p:pic>
        <p:nvPicPr>
          <p:cNvPr id="4" name="Picture 3">
            <a:extLst>
              <a:ext uri="{FF2B5EF4-FFF2-40B4-BE49-F238E27FC236}">
                <a16:creationId xmlns:a16="http://schemas.microsoft.com/office/drawing/2014/main" id="{92C0771F-DAA6-2F98-5A31-DDC93F0DA910}"/>
              </a:ext>
            </a:extLst>
          </p:cNvPr>
          <p:cNvPicPr>
            <a:picLocks noChangeAspect="1"/>
          </p:cNvPicPr>
          <p:nvPr/>
        </p:nvPicPr>
        <p:blipFill>
          <a:blip r:embed="rId3"/>
          <a:stretch>
            <a:fillRect/>
          </a:stretch>
        </p:blipFill>
        <p:spPr>
          <a:xfrm>
            <a:off x="9599612" y="-214285"/>
            <a:ext cx="2798307" cy="1871634"/>
          </a:xfrm>
          <a:prstGeom prst="rect">
            <a:avLst/>
          </a:prstGeom>
        </p:spPr>
      </p:pic>
    </p:spTree>
    <p:extLst>
      <p:ext uri="{BB962C8B-B14F-4D97-AF65-F5344CB8AC3E}">
        <p14:creationId xmlns:p14="http://schemas.microsoft.com/office/powerpoint/2010/main" val="126711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at is technology consulting? - Quora">
            <a:extLst>
              <a:ext uri="{FF2B5EF4-FFF2-40B4-BE49-F238E27FC236}">
                <a16:creationId xmlns:a16="http://schemas.microsoft.com/office/drawing/2014/main" id="{E6E02D83-50A4-BE1F-E307-760FCE5D4BB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23" r="1" b="7303"/>
          <a:stretch/>
        </p:blipFill>
        <p:spPr bwMode="auto">
          <a:xfrm>
            <a:off x="120650" y="68263"/>
            <a:ext cx="11947525" cy="6721475"/>
          </a:xfrm>
          <a:prstGeom prst="rect">
            <a:avLst/>
          </a:prstGeom>
          <a:noFill/>
          <a:extLst>
            <a:ext uri="{909E8E84-426E-40DD-AFC4-6F175D3DCCD1}">
              <a14:hiddenFill xmlns:a14="http://schemas.microsoft.com/office/drawing/2010/main">
                <a:solidFill>
                  <a:srgbClr val="FFFFFF"/>
                </a:solidFill>
              </a14:hiddenFill>
            </a:ext>
          </a:extLst>
        </p:spPr>
      </p:pic>
      <p:sp>
        <p:nvSpPr>
          <p:cNvPr id="4" name="Hexagon 3">
            <a:extLst>
              <a:ext uri="{FF2B5EF4-FFF2-40B4-BE49-F238E27FC236}">
                <a16:creationId xmlns:a16="http://schemas.microsoft.com/office/drawing/2014/main" id="{CBEFECDF-E4D5-858B-6AED-0FDB691F390C}"/>
              </a:ext>
            </a:extLst>
          </p:cNvPr>
          <p:cNvSpPr/>
          <p:nvPr/>
        </p:nvSpPr>
        <p:spPr>
          <a:xfrm>
            <a:off x="836612" y="2209800"/>
            <a:ext cx="2057400" cy="1752600"/>
          </a:xfrm>
          <a:prstGeom prst="hexag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rPr>
              <a:t>Technology &amp;</a:t>
            </a:r>
          </a:p>
          <a:p>
            <a:pPr algn="ctr"/>
            <a:r>
              <a:rPr lang="en-GB" b="1" dirty="0">
                <a:solidFill>
                  <a:schemeClr val="bg2"/>
                </a:solidFill>
              </a:rPr>
              <a:t>Consulting</a:t>
            </a:r>
          </a:p>
        </p:txBody>
      </p:sp>
      <p:sp>
        <p:nvSpPr>
          <p:cNvPr id="5" name="Hexagon 4">
            <a:extLst>
              <a:ext uri="{FF2B5EF4-FFF2-40B4-BE49-F238E27FC236}">
                <a16:creationId xmlns:a16="http://schemas.microsoft.com/office/drawing/2014/main" id="{3D2A0187-D98E-7988-5677-9EFADDFFFE47}"/>
              </a:ext>
            </a:extLst>
          </p:cNvPr>
          <p:cNvSpPr/>
          <p:nvPr/>
        </p:nvSpPr>
        <p:spPr>
          <a:xfrm>
            <a:off x="2741612" y="3407596"/>
            <a:ext cx="2057400" cy="1752600"/>
          </a:xfrm>
          <a:prstGeom prst="hexag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2"/>
                </a:solidFill>
              </a:rPr>
              <a:t>Process</a:t>
            </a:r>
          </a:p>
          <a:p>
            <a:pPr algn="ctr"/>
            <a:r>
              <a:rPr lang="en-GB" sz="1600" b="1" dirty="0">
                <a:solidFill>
                  <a:schemeClr val="bg2"/>
                </a:solidFill>
              </a:rPr>
              <a:t>Optimization</a:t>
            </a:r>
          </a:p>
        </p:txBody>
      </p:sp>
      <p:sp>
        <p:nvSpPr>
          <p:cNvPr id="6" name="Hexagon 5">
            <a:extLst>
              <a:ext uri="{FF2B5EF4-FFF2-40B4-BE49-F238E27FC236}">
                <a16:creationId xmlns:a16="http://schemas.microsoft.com/office/drawing/2014/main" id="{5BA7C380-5CEB-5A59-79D9-7292FE3F48AD}"/>
              </a:ext>
            </a:extLst>
          </p:cNvPr>
          <p:cNvSpPr/>
          <p:nvPr/>
        </p:nvSpPr>
        <p:spPr>
          <a:xfrm>
            <a:off x="4577871" y="2133600"/>
            <a:ext cx="2057400" cy="1752600"/>
          </a:xfrm>
          <a:prstGeom prst="hexag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2"/>
                </a:solidFill>
              </a:rPr>
              <a:t>Advanced Process Control Solutions</a:t>
            </a:r>
          </a:p>
        </p:txBody>
      </p:sp>
      <p:sp>
        <p:nvSpPr>
          <p:cNvPr id="7" name="Hexagon 6">
            <a:extLst>
              <a:ext uri="{FF2B5EF4-FFF2-40B4-BE49-F238E27FC236}">
                <a16:creationId xmlns:a16="http://schemas.microsoft.com/office/drawing/2014/main" id="{A6F48625-638B-B501-5A8B-D9DAE0CA7863}"/>
              </a:ext>
            </a:extLst>
          </p:cNvPr>
          <p:cNvSpPr/>
          <p:nvPr/>
        </p:nvSpPr>
        <p:spPr>
          <a:xfrm>
            <a:off x="6391274" y="1178434"/>
            <a:ext cx="2057400" cy="1752600"/>
          </a:xfrm>
          <a:prstGeom prst="hexag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2"/>
                </a:solidFill>
              </a:rPr>
              <a:t>Digitalization</a:t>
            </a:r>
          </a:p>
          <a:p>
            <a:pPr algn="ctr"/>
            <a:r>
              <a:rPr lang="en-GB" sz="1600" b="1" dirty="0">
                <a:solidFill>
                  <a:schemeClr val="bg2"/>
                </a:solidFill>
              </a:rPr>
              <a:t>Tools</a:t>
            </a:r>
          </a:p>
        </p:txBody>
      </p:sp>
      <p:sp>
        <p:nvSpPr>
          <p:cNvPr id="8" name="Hexagon 7">
            <a:extLst>
              <a:ext uri="{FF2B5EF4-FFF2-40B4-BE49-F238E27FC236}">
                <a16:creationId xmlns:a16="http://schemas.microsoft.com/office/drawing/2014/main" id="{AC8AE088-EDA9-3034-9391-220258645541}"/>
              </a:ext>
            </a:extLst>
          </p:cNvPr>
          <p:cNvSpPr/>
          <p:nvPr/>
        </p:nvSpPr>
        <p:spPr>
          <a:xfrm>
            <a:off x="8304212" y="3886200"/>
            <a:ext cx="2057400" cy="1752600"/>
          </a:xfrm>
          <a:prstGeom prst="hexag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2"/>
                </a:solidFill>
              </a:rPr>
              <a:t>Industry 4.0</a:t>
            </a:r>
          </a:p>
          <a:p>
            <a:pPr algn="ctr"/>
            <a:r>
              <a:rPr lang="en-GB" sz="1600" b="1" dirty="0">
                <a:solidFill>
                  <a:schemeClr val="bg2"/>
                </a:solidFill>
              </a:rPr>
              <a:t>Applications</a:t>
            </a:r>
          </a:p>
        </p:txBody>
      </p:sp>
      <p:sp>
        <p:nvSpPr>
          <p:cNvPr id="9" name="Hexagon 8">
            <a:extLst>
              <a:ext uri="{FF2B5EF4-FFF2-40B4-BE49-F238E27FC236}">
                <a16:creationId xmlns:a16="http://schemas.microsoft.com/office/drawing/2014/main" id="{42B0967C-A74B-C39B-D9DC-A48C1597F739}"/>
              </a:ext>
            </a:extLst>
          </p:cNvPr>
          <p:cNvSpPr/>
          <p:nvPr/>
        </p:nvSpPr>
        <p:spPr>
          <a:xfrm>
            <a:off x="9447213" y="1951893"/>
            <a:ext cx="2057400" cy="1752600"/>
          </a:xfrm>
          <a:prstGeom prst="hexag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2"/>
                </a:solidFill>
              </a:rPr>
              <a:t>MPC &amp; </a:t>
            </a:r>
          </a:p>
          <a:p>
            <a:pPr algn="ctr"/>
            <a:r>
              <a:rPr lang="en-GB" sz="1600" b="1" dirty="0">
                <a:solidFill>
                  <a:schemeClr val="bg2"/>
                </a:solidFill>
              </a:rPr>
              <a:t>AI Algorithms</a:t>
            </a:r>
          </a:p>
        </p:txBody>
      </p:sp>
      <p:sp>
        <p:nvSpPr>
          <p:cNvPr id="10" name="Hexagon 9">
            <a:extLst>
              <a:ext uri="{FF2B5EF4-FFF2-40B4-BE49-F238E27FC236}">
                <a16:creationId xmlns:a16="http://schemas.microsoft.com/office/drawing/2014/main" id="{6E9DC33C-8521-FA87-9AA4-3E6E1528010A}"/>
              </a:ext>
            </a:extLst>
          </p:cNvPr>
          <p:cNvSpPr/>
          <p:nvPr/>
        </p:nvSpPr>
        <p:spPr>
          <a:xfrm>
            <a:off x="5789649" y="4336952"/>
            <a:ext cx="2057400" cy="1752600"/>
          </a:xfrm>
          <a:prstGeom prst="hexag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2"/>
                </a:solidFill>
              </a:rPr>
              <a:t>MIS/MES</a:t>
            </a:r>
          </a:p>
          <a:p>
            <a:pPr algn="ctr"/>
            <a:r>
              <a:rPr lang="en-GB" sz="1600" b="1" dirty="0">
                <a:solidFill>
                  <a:schemeClr val="bg2"/>
                </a:solidFill>
              </a:rPr>
              <a:t>Solutions</a:t>
            </a:r>
          </a:p>
        </p:txBody>
      </p:sp>
      <p:pic>
        <p:nvPicPr>
          <p:cNvPr id="11" name="Picture 4">
            <a:extLst>
              <a:ext uri="{FF2B5EF4-FFF2-40B4-BE49-F238E27FC236}">
                <a16:creationId xmlns:a16="http://schemas.microsoft.com/office/drawing/2014/main" id="{58691199-42AB-1475-DF58-AFF43118E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66" y="-175342"/>
            <a:ext cx="6614355" cy="23746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FA0AF75-835F-BB85-AA38-6F6DF260CF72}"/>
              </a:ext>
            </a:extLst>
          </p:cNvPr>
          <p:cNvPicPr>
            <a:picLocks noChangeAspect="1"/>
          </p:cNvPicPr>
          <p:nvPr/>
        </p:nvPicPr>
        <p:blipFill>
          <a:blip r:embed="rId4"/>
          <a:stretch>
            <a:fillRect/>
          </a:stretch>
        </p:blipFill>
        <p:spPr>
          <a:xfrm>
            <a:off x="9447213" y="-90562"/>
            <a:ext cx="2798307" cy="1871634"/>
          </a:xfrm>
          <a:prstGeom prst="rect">
            <a:avLst/>
          </a:prstGeom>
        </p:spPr>
      </p:pic>
    </p:spTree>
    <p:extLst>
      <p:ext uri="{BB962C8B-B14F-4D97-AF65-F5344CB8AC3E}">
        <p14:creationId xmlns:p14="http://schemas.microsoft.com/office/powerpoint/2010/main" val="427825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marter credit risk assessment &amp; underwriting mortgage process">
            <a:extLst>
              <a:ext uri="{FF2B5EF4-FFF2-40B4-BE49-F238E27FC236}">
                <a16:creationId xmlns:a16="http://schemas.microsoft.com/office/drawing/2014/main" id="{54D90E0B-D099-97BA-6534-3857AD5A7FA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431" r="21276" b="-5"/>
          <a:stretch/>
        </p:blipFill>
        <p:spPr bwMode="auto">
          <a:xfrm>
            <a:off x="20" y="10"/>
            <a:ext cx="12188805" cy="6857990"/>
          </a:xfrm>
          <a:prstGeom prst="rect">
            <a:avLst/>
          </a:prstGeom>
          <a:solidFill>
            <a:srgbClr val="FFFFFF"/>
          </a:solidFill>
        </p:spPr>
      </p:pic>
      <p:pic>
        <p:nvPicPr>
          <p:cNvPr id="2" name="Picture 1">
            <a:extLst>
              <a:ext uri="{FF2B5EF4-FFF2-40B4-BE49-F238E27FC236}">
                <a16:creationId xmlns:a16="http://schemas.microsoft.com/office/drawing/2014/main" id="{36BF3D9B-894E-DCAB-494C-673641F0EAB3}"/>
              </a:ext>
            </a:extLst>
          </p:cNvPr>
          <p:cNvPicPr>
            <a:picLocks noChangeAspect="1"/>
          </p:cNvPicPr>
          <p:nvPr/>
        </p:nvPicPr>
        <p:blipFill>
          <a:blip r:embed="rId3"/>
          <a:stretch>
            <a:fillRect/>
          </a:stretch>
        </p:blipFill>
        <p:spPr>
          <a:xfrm>
            <a:off x="-687388" y="304800"/>
            <a:ext cx="4038600" cy="2438400"/>
          </a:xfrm>
          <a:prstGeom prst="rect">
            <a:avLst/>
          </a:prstGeom>
        </p:spPr>
      </p:pic>
    </p:spTree>
    <p:extLst>
      <p:ext uri="{BB962C8B-B14F-4D97-AF65-F5344CB8AC3E}">
        <p14:creationId xmlns:p14="http://schemas.microsoft.com/office/powerpoint/2010/main" val="243681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d and white tower under blue sky during night time">
            <a:extLst>
              <a:ext uri="{FF2B5EF4-FFF2-40B4-BE49-F238E27FC236}">
                <a16:creationId xmlns:a16="http://schemas.microsoft.com/office/drawing/2014/main" id="{AE04CFC2-0696-F416-AF77-D1705B9022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932612" y="2895600"/>
            <a:ext cx="4875999" cy="2819400"/>
          </a:xfrm>
          <a:prstGeom prst="rect">
            <a:avLst/>
          </a:prstGeom>
          <a:solidFill>
            <a:srgbClr val="FFFFFF"/>
          </a:solidFill>
        </p:spPr>
      </p:pic>
      <p:sp>
        <p:nvSpPr>
          <p:cNvPr id="4" name="Rectangle 3">
            <a:extLst>
              <a:ext uri="{FF2B5EF4-FFF2-40B4-BE49-F238E27FC236}">
                <a16:creationId xmlns:a16="http://schemas.microsoft.com/office/drawing/2014/main" id="{147B1EE0-D45E-F3A9-38A5-4CCF8299955C}"/>
              </a:ext>
            </a:extLst>
          </p:cNvPr>
          <p:cNvSpPr/>
          <p:nvPr/>
        </p:nvSpPr>
        <p:spPr>
          <a:xfrm>
            <a:off x="-16138" y="33670"/>
            <a:ext cx="9733947" cy="923330"/>
          </a:xfrm>
          <a:prstGeom prst="rect">
            <a:avLst/>
          </a:prstGeom>
          <a:noFill/>
        </p:spPr>
        <p:txBody>
          <a:bodyPr wrap="none" lIns="91440" tIns="45720" rIns="91440" bIns="45720">
            <a:spAutoFit/>
          </a:bodyPr>
          <a:lstStyle/>
          <a:p>
            <a:pPr algn="ctr"/>
            <a:r>
              <a:rPr lang="en-US" sz="5400" b="1" cap="none" spc="50" dirty="0">
                <a:ln w="0"/>
                <a:solidFill>
                  <a:schemeClr val="accent1"/>
                </a:solidFill>
                <a:effectLst>
                  <a:glow rad="228600">
                    <a:schemeClr val="accent3">
                      <a:satMod val="175000"/>
                      <a:alpha val="40000"/>
                    </a:schemeClr>
                  </a:glow>
                  <a:innerShdw blurRad="63500" dist="50800" dir="13500000">
                    <a:srgbClr val="000000">
                      <a:alpha val="50000"/>
                    </a:srgbClr>
                  </a:innerShdw>
                </a:effectLst>
              </a:rPr>
              <a:t>Industrial Process Optimization</a:t>
            </a:r>
          </a:p>
        </p:txBody>
      </p:sp>
      <p:sp>
        <p:nvSpPr>
          <p:cNvPr id="5" name="Content Placeholder 2">
            <a:extLst>
              <a:ext uri="{FF2B5EF4-FFF2-40B4-BE49-F238E27FC236}">
                <a16:creationId xmlns:a16="http://schemas.microsoft.com/office/drawing/2014/main" id="{32EFDA69-E58F-D0A5-BF2B-E7A152DFE1C1}"/>
              </a:ext>
            </a:extLst>
          </p:cNvPr>
          <p:cNvSpPr txBox="1">
            <a:spLocks/>
          </p:cNvSpPr>
          <p:nvPr/>
        </p:nvSpPr>
        <p:spPr>
          <a:xfrm>
            <a:off x="-11006" y="1143000"/>
            <a:ext cx="8467618" cy="5016982"/>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sz="2000" dirty="0" err="1"/>
              <a:t>Cognus</a:t>
            </a:r>
            <a:r>
              <a:rPr lang="en-US" sz="2000" dirty="0"/>
              <a:t> AI : APC Suite</a:t>
            </a:r>
          </a:p>
          <a:p>
            <a:pPr marL="0" indent="0" algn="just">
              <a:buNone/>
            </a:pPr>
            <a:r>
              <a:rPr lang="en-US" sz="2000" dirty="0"/>
              <a:t>Revolutionary AI-Driven Solutions Transforming Industrial Operations. Multivariable Model Predictive control / Adaptive algorithms are game changers for improving control performance and maximizing energy conservation by automatically bringing the operation closer to optimization.</a:t>
            </a:r>
          </a:p>
          <a:p>
            <a:pPr marL="0" indent="0">
              <a:buNone/>
            </a:pPr>
            <a:r>
              <a:rPr lang="en-US" sz="2000" dirty="0"/>
              <a:t>Benefits:</a:t>
            </a:r>
          </a:p>
          <a:p>
            <a:r>
              <a:rPr lang="en-US" sz="2000" i="1" dirty="0"/>
              <a:t>Increase the Operational efficiency &amp; Plant stability</a:t>
            </a:r>
          </a:p>
          <a:p>
            <a:r>
              <a:rPr lang="en-US" sz="2000" i="1" dirty="0"/>
              <a:t>Maximize the Throughput</a:t>
            </a:r>
          </a:p>
          <a:p>
            <a:r>
              <a:rPr lang="en-US" sz="2000" i="1" dirty="0"/>
              <a:t>Reduce Energy Consumption </a:t>
            </a:r>
          </a:p>
          <a:p>
            <a:r>
              <a:rPr lang="en-US" sz="2000" i="1" dirty="0"/>
              <a:t>Comply with emissions and Carbon footprint</a:t>
            </a:r>
          </a:p>
          <a:p>
            <a:pPr marL="0" indent="0">
              <a:buNone/>
            </a:pPr>
            <a:r>
              <a:rPr lang="en-US" sz="2000" dirty="0"/>
              <a:t>Industries :</a:t>
            </a:r>
          </a:p>
          <a:p>
            <a:pPr marL="0" indent="0">
              <a:buNone/>
            </a:pPr>
            <a:r>
              <a:rPr lang="en-US" sz="2000" dirty="0"/>
              <a:t>Power Plant, Paper  &amp; Pulp Plant, Iron &amp; Steel, Alumina, Cement &amp; Other Energy Intensive Plants</a:t>
            </a:r>
          </a:p>
        </p:txBody>
      </p:sp>
      <p:pic>
        <p:nvPicPr>
          <p:cNvPr id="2" name="Picture 1">
            <a:extLst>
              <a:ext uri="{FF2B5EF4-FFF2-40B4-BE49-F238E27FC236}">
                <a16:creationId xmlns:a16="http://schemas.microsoft.com/office/drawing/2014/main" id="{F3F2A8F3-151F-6719-4025-914F79168503}"/>
              </a:ext>
            </a:extLst>
          </p:cNvPr>
          <p:cNvPicPr>
            <a:picLocks noChangeAspect="1"/>
          </p:cNvPicPr>
          <p:nvPr/>
        </p:nvPicPr>
        <p:blipFill>
          <a:blip r:embed="rId3"/>
          <a:stretch>
            <a:fillRect/>
          </a:stretch>
        </p:blipFill>
        <p:spPr>
          <a:xfrm>
            <a:off x="9717809" y="-228600"/>
            <a:ext cx="2798307" cy="1871634"/>
          </a:xfrm>
          <a:prstGeom prst="rect">
            <a:avLst/>
          </a:prstGeom>
        </p:spPr>
      </p:pic>
    </p:spTree>
    <p:extLst>
      <p:ext uri="{BB962C8B-B14F-4D97-AF65-F5344CB8AC3E}">
        <p14:creationId xmlns:p14="http://schemas.microsoft.com/office/powerpoint/2010/main" val="277331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D179-8341-A589-3358-582B44396B17}"/>
              </a:ext>
            </a:extLst>
          </p:cNvPr>
          <p:cNvSpPr>
            <a:spLocks noGrp="1"/>
          </p:cNvSpPr>
          <p:nvPr>
            <p:ph type="title"/>
          </p:nvPr>
        </p:nvSpPr>
        <p:spPr>
          <a:xfrm>
            <a:off x="531812" y="381000"/>
            <a:ext cx="9144001" cy="848041"/>
          </a:xfrm>
        </p:spPr>
        <p:txBody>
          <a:bodyPr/>
          <a:lstStyle/>
          <a:p>
            <a:r>
              <a:rPr lang="en-GB" dirty="0" err="1"/>
              <a:t>Cognus</a:t>
            </a:r>
            <a:r>
              <a:rPr lang="en-GB" dirty="0"/>
              <a:t> AI – APCSuite </a:t>
            </a:r>
          </a:p>
        </p:txBody>
      </p:sp>
      <p:sp>
        <p:nvSpPr>
          <p:cNvPr id="8" name="Rectangle 7">
            <a:extLst>
              <a:ext uri="{FF2B5EF4-FFF2-40B4-BE49-F238E27FC236}">
                <a16:creationId xmlns:a16="http://schemas.microsoft.com/office/drawing/2014/main" id="{B6903632-8190-D853-458A-B4E770B2DCCE}"/>
              </a:ext>
            </a:extLst>
          </p:cNvPr>
          <p:cNvSpPr/>
          <p:nvPr/>
        </p:nvSpPr>
        <p:spPr>
          <a:xfrm>
            <a:off x="303212" y="2971800"/>
            <a:ext cx="3482936" cy="3733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9A75188-2C28-D6AA-46A3-D2DD27115D22}"/>
              </a:ext>
            </a:extLst>
          </p:cNvPr>
          <p:cNvSpPr/>
          <p:nvPr/>
        </p:nvSpPr>
        <p:spPr>
          <a:xfrm>
            <a:off x="303212" y="1752600"/>
            <a:ext cx="3482936" cy="1219200"/>
          </a:xfrm>
          <a:prstGeom prst="rect">
            <a:avLst/>
          </a:prstGeom>
          <a:solidFill>
            <a:schemeClr val="bg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B277E9-93C7-F3D0-F379-86FDA32E775B}"/>
              </a:ext>
            </a:extLst>
          </p:cNvPr>
          <p:cNvSpPr/>
          <p:nvPr/>
        </p:nvSpPr>
        <p:spPr>
          <a:xfrm>
            <a:off x="303211" y="3053982"/>
            <a:ext cx="3534297" cy="3637919"/>
          </a:xfrm>
          <a:prstGeom prst="rect">
            <a:avLst/>
          </a:prstGeom>
          <a:noFill/>
        </p:spPr>
        <p:txBody>
          <a:bodyPr wrap="square" rtlCol="0">
            <a:spAutoFit/>
          </a:bodyPr>
          <a:lstStyle/>
          <a:p>
            <a:pPr marL="285750" indent="-285750">
              <a:lnSpc>
                <a:spcPct val="120000"/>
              </a:lnSpc>
              <a:buFont typeface="Wingdings" panose="05000000000000000000" pitchFamily="2" charset="2"/>
              <a:buChar char="ü"/>
            </a:pPr>
            <a:r>
              <a:rPr lang="da-DK" i="1" dirty="0">
                <a:cs typeface="Arial Narrow"/>
              </a:rPr>
              <a:t>AI Algorithms</a:t>
            </a:r>
          </a:p>
          <a:p>
            <a:pPr lvl="1"/>
            <a:r>
              <a:rPr lang="da-DK" i="1" dirty="0">
                <a:cs typeface="Arial Narrow"/>
              </a:rPr>
              <a:t>MPC Algorithm</a:t>
            </a:r>
          </a:p>
          <a:p>
            <a:pPr lvl="1"/>
            <a:r>
              <a:rPr lang="da-DK" i="1" dirty="0">
                <a:cs typeface="Arial Narrow"/>
              </a:rPr>
              <a:t>Economic Cost based Algorithm</a:t>
            </a:r>
          </a:p>
          <a:p>
            <a:pPr marL="285750" indent="-285750">
              <a:lnSpc>
                <a:spcPct val="120000"/>
              </a:lnSpc>
              <a:buFont typeface="Wingdings" panose="05000000000000000000" pitchFamily="2" charset="2"/>
              <a:buChar char="ü"/>
            </a:pPr>
            <a:r>
              <a:rPr lang="da-DK" i="1" dirty="0">
                <a:cs typeface="Arial Narrow"/>
              </a:rPr>
              <a:t>UI Interfaces</a:t>
            </a:r>
          </a:p>
          <a:p>
            <a:pPr lvl="1"/>
            <a:r>
              <a:rPr lang="da-DK" i="1" dirty="0">
                <a:cs typeface="Arial Narrow"/>
              </a:rPr>
              <a:t>Configurable and Informative</a:t>
            </a:r>
          </a:p>
          <a:p>
            <a:pPr marL="285750" indent="-285750">
              <a:lnSpc>
                <a:spcPct val="120000"/>
              </a:lnSpc>
              <a:buFont typeface="Wingdings" panose="05000000000000000000" pitchFamily="2" charset="2"/>
              <a:buChar char="ü"/>
            </a:pPr>
            <a:r>
              <a:rPr lang="da-DK" i="1" dirty="0">
                <a:cs typeface="Arial Narrow"/>
              </a:rPr>
              <a:t>Industrial PC Operating Systems</a:t>
            </a:r>
          </a:p>
          <a:p>
            <a:pPr lvl="1"/>
            <a:r>
              <a:rPr lang="da-DK" i="1" dirty="0">
                <a:cs typeface="Arial Narrow"/>
              </a:rPr>
              <a:t>Windows</a:t>
            </a:r>
          </a:p>
          <a:p>
            <a:pPr lvl="1"/>
            <a:r>
              <a:rPr lang="da-DK" i="1" dirty="0">
                <a:cs typeface="Arial Narrow"/>
              </a:rPr>
              <a:t>Linux</a:t>
            </a:r>
          </a:p>
          <a:p>
            <a:pPr marL="285750" indent="-285750">
              <a:lnSpc>
                <a:spcPct val="120000"/>
              </a:lnSpc>
              <a:buFont typeface="Wingdings" panose="05000000000000000000" pitchFamily="2" charset="2"/>
              <a:buChar char="ü"/>
            </a:pPr>
            <a:r>
              <a:rPr lang="da-DK" i="1" dirty="0">
                <a:cs typeface="Arial Narrow"/>
              </a:rPr>
              <a:t>Communication</a:t>
            </a:r>
          </a:p>
          <a:p>
            <a:pPr lvl="1"/>
            <a:r>
              <a:rPr lang="da-DK" i="1" dirty="0">
                <a:cs typeface="Arial Narrow"/>
              </a:rPr>
              <a:t>OPC UA/ DA</a:t>
            </a:r>
          </a:p>
          <a:p>
            <a:pPr lvl="1"/>
            <a:r>
              <a:rPr lang="da-DK" i="1" dirty="0">
                <a:cs typeface="Arial Narrow"/>
              </a:rPr>
              <a:t>TCP/IP</a:t>
            </a:r>
          </a:p>
          <a:p>
            <a:pPr lvl="1"/>
            <a:r>
              <a:rPr lang="da-DK" i="1" dirty="0">
                <a:cs typeface="Arial Narrow"/>
              </a:rPr>
              <a:t>UDP</a:t>
            </a:r>
          </a:p>
        </p:txBody>
      </p:sp>
      <p:sp>
        <p:nvSpPr>
          <p:cNvPr id="11" name="TextBox 10">
            <a:extLst>
              <a:ext uri="{FF2B5EF4-FFF2-40B4-BE49-F238E27FC236}">
                <a16:creationId xmlns:a16="http://schemas.microsoft.com/office/drawing/2014/main" id="{DA20FF0F-939C-FEFD-50A5-6D9968C87093}"/>
              </a:ext>
            </a:extLst>
          </p:cNvPr>
          <p:cNvSpPr txBox="1"/>
          <p:nvPr/>
        </p:nvSpPr>
        <p:spPr>
          <a:xfrm>
            <a:off x="1065212" y="2063689"/>
            <a:ext cx="2084922" cy="646331"/>
          </a:xfrm>
          <a:prstGeom prst="rect">
            <a:avLst/>
          </a:prstGeom>
          <a:noFill/>
        </p:spPr>
        <p:txBody>
          <a:bodyPr wrap="square">
            <a:spAutoFit/>
          </a:bodyPr>
          <a:lstStyle/>
          <a:p>
            <a:pPr algn="ctr"/>
            <a:r>
              <a:rPr lang="en-GB" b="1" dirty="0" err="1">
                <a:solidFill>
                  <a:schemeClr val="tx2"/>
                </a:solidFill>
              </a:rPr>
              <a:t>Cognus</a:t>
            </a:r>
            <a:r>
              <a:rPr lang="en-GB" b="1" dirty="0">
                <a:solidFill>
                  <a:schemeClr val="tx2"/>
                </a:solidFill>
              </a:rPr>
              <a:t> AI </a:t>
            </a:r>
            <a:r>
              <a:rPr lang="en-US" b="1" dirty="0">
                <a:solidFill>
                  <a:schemeClr val="tx2"/>
                </a:solidFill>
              </a:rPr>
              <a:t>Components</a:t>
            </a:r>
            <a:endParaRPr lang="en-GB" dirty="0"/>
          </a:p>
        </p:txBody>
      </p:sp>
      <p:sp>
        <p:nvSpPr>
          <p:cNvPr id="12" name="Rectangle 11">
            <a:extLst>
              <a:ext uri="{FF2B5EF4-FFF2-40B4-BE49-F238E27FC236}">
                <a16:creationId xmlns:a16="http://schemas.microsoft.com/office/drawing/2014/main" id="{69536621-4A13-8F30-90D8-73B0062697E5}"/>
              </a:ext>
            </a:extLst>
          </p:cNvPr>
          <p:cNvSpPr/>
          <p:nvPr/>
        </p:nvSpPr>
        <p:spPr>
          <a:xfrm>
            <a:off x="4193826" y="2971800"/>
            <a:ext cx="3482936" cy="3733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DCEED87-6F57-00DB-0495-99D882F51B94}"/>
              </a:ext>
            </a:extLst>
          </p:cNvPr>
          <p:cNvSpPr/>
          <p:nvPr/>
        </p:nvSpPr>
        <p:spPr>
          <a:xfrm>
            <a:off x="4189604" y="1752600"/>
            <a:ext cx="3482936" cy="1219200"/>
          </a:xfrm>
          <a:prstGeom prst="rect">
            <a:avLst/>
          </a:prstGeom>
          <a:solidFill>
            <a:schemeClr val="bg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C9FE349-3775-97FA-BBE4-C91646DE47B6}"/>
              </a:ext>
            </a:extLst>
          </p:cNvPr>
          <p:cNvSpPr/>
          <p:nvPr/>
        </p:nvSpPr>
        <p:spPr>
          <a:xfrm>
            <a:off x="4265612" y="3053982"/>
            <a:ext cx="3482936" cy="3421449"/>
          </a:xfrm>
          <a:prstGeom prst="rect">
            <a:avLst/>
          </a:prstGeom>
          <a:noFill/>
        </p:spPr>
        <p:txBody>
          <a:bodyPr wrap="square" rtlCol="0">
            <a:spAutoFit/>
          </a:bodyPr>
          <a:lstStyle/>
          <a:p>
            <a:pPr marL="285750" indent="-285750">
              <a:lnSpc>
                <a:spcPct val="120000"/>
              </a:lnSpc>
              <a:buFont typeface="Wingdings" panose="05000000000000000000" pitchFamily="2" charset="2"/>
              <a:buChar char="ü"/>
            </a:pPr>
            <a:r>
              <a:rPr lang="en-US" i="1" dirty="0"/>
              <a:t>Typical Objectives</a:t>
            </a:r>
            <a:endParaRPr lang="da-DK" i="1" dirty="0"/>
          </a:p>
          <a:p>
            <a:pPr marL="457200" lvl="2">
              <a:lnSpc>
                <a:spcPct val="80000"/>
              </a:lnSpc>
              <a:spcAft>
                <a:spcPts val="450"/>
              </a:spcAft>
              <a:buClr>
                <a:schemeClr val="bg1">
                  <a:lumMod val="50000"/>
                </a:schemeClr>
              </a:buClr>
              <a:buSzPct val="80000"/>
              <a:defRPr/>
            </a:pPr>
            <a:r>
              <a:rPr lang="en-US" sz="1600" i="1" dirty="0"/>
              <a:t>Maximizing  Efficiency</a:t>
            </a:r>
          </a:p>
          <a:p>
            <a:pPr marL="457200" lvl="2">
              <a:lnSpc>
                <a:spcPct val="80000"/>
              </a:lnSpc>
              <a:spcAft>
                <a:spcPts val="450"/>
              </a:spcAft>
              <a:buClr>
                <a:schemeClr val="bg1">
                  <a:lumMod val="50000"/>
                </a:schemeClr>
              </a:buClr>
              <a:buSzPct val="80000"/>
              <a:defRPr/>
            </a:pPr>
            <a:r>
              <a:rPr lang="en-US" sz="1600" i="1" dirty="0"/>
              <a:t>Operate to Maximum Constraints</a:t>
            </a:r>
          </a:p>
          <a:p>
            <a:pPr marL="285750" indent="-285750">
              <a:lnSpc>
                <a:spcPct val="120000"/>
              </a:lnSpc>
              <a:buFont typeface="Wingdings" panose="05000000000000000000" pitchFamily="2" charset="2"/>
              <a:buChar char="ü"/>
            </a:pPr>
            <a:r>
              <a:rPr lang="da-DK" i="1" dirty="0"/>
              <a:t>Manipulated Variables</a:t>
            </a:r>
          </a:p>
          <a:p>
            <a:pPr lvl="1"/>
            <a:r>
              <a:rPr lang="da-DK" sz="1600" i="1" dirty="0"/>
              <a:t>Throughput</a:t>
            </a:r>
          </a:p>
          <a:p>
            <a:pPr lvl="1"/>
            <a:r>
              <a:rPr lang="da-DK" sz="1600" i="1" dirty="0"/>
              <a:t>Energy</a:t>
            </a:r>
          </a:p>
          <a:p>
            <a:pPr lvl="1"/>
            <a:r>
              <a:rPr lang="da-DK" sz="1600" i="1" dirty="0"/>
              <a:t>Equipment Setpoints</a:t>
            </a:r>
          </a:p>
          <a:p>
            <a:pPr marL="285750" indent="-285750">
              <a:lnSpc>
                <a:spcPct val="120000"/>
              </a:lnSpc>
              <a:buFont typeface="Wingdings" panose="05000000000000000000" pitchFamily="2" charset="2"/>
              <a:buChar char="ü"/>
            </a:pPr>
            <a:r>
              <a:rPr lang="da-DK" i="1" dirty="0"/>
              <a:t>Constraints </a:t>
            </a:r>
          </a:p>
          <a:p>
            <a:pPr lvl="1"/>
            <a:r>
              <a:rPr lang="da-DK" sz="1600" i="1" dirty="0"/>
              <a:t>Motor Limitations</a:t>
            </a:r>
          </a:p>
          <a:p>
            <a:pPr lvl="1"/>
            <a:r>
              <a:rPr lang="da-DK" sz="1600" i="1" dirty="0"/>
              <a:t>Mill Circuit over-loading</a:t>
            </a:r>
          </a:p>
          <a:p>
            <a:pPr marL="285750" indent="-285750">
              <a:lnSpc>
                <a:spcPct val="120000"/>
              </a:lnSpc>
              <a:buFont typeface="Wingdings" panose="05000000000000000000" pitchFamily="2" charset="2"/>
              <a:buChar char="ü"/>
            </a:pPr>
            <a:r>
              <a:rPr lang="da-DK" i="1" dirty="0"/>
              <a:t>Controlled Variables </a:t>
            </a:r>
          </a:p>
          <a:p>
            <a:pPr lvl="1"/>
            <a:r>
              <a:rPr lang="da-DK" sz="1600" i="1" dirty="0"/>
              <a:t>Production/ Energy Targets</a:t>
            </a:r>
          </a:p>
        </p:txBody>
      </p:sp>
      <p:sp>
        <p:nvSpPr>
          <p:cNvPr id="15" name="TextBox 14">
            <a:extLst>
              <a:ext uri="{FF2B5EF4-FFF2-40B4-BE49-F238E27FC236}">
                <a16:creationId xmlns:a16="http://schemas.microsoft.com/office/drawing/2014/main" id="{5B86F362-4A2C-103A-5F24-194746B24D26}"/>
              </a:ext>
            </a:extLst>
          </p:cNvPr>
          <p:cNvSpPr txBox="1"/>
          <p:nvPr/>
        </p:nvSpPr>
        <p:spPr>
          <a:xfrm>
            <a:off x="4951412" y="1961213"/>
            <a:ext cx="2237322" cy="646331"/>
          </a:xfrm>
          <a:prstGeom prst="rect">
            <a:avLst/>
          </a:prstGeom>
          <a:noFill/>
        </p:spPr>
        <p:txBody>
          <a:bodyPr wrap="square">
            <a:spAutoFit/>
          </a:bodyPr>
          <a:lstStyle/>
          <a:p>
            <a:pPr algn="ctr"/>
            <a:r>
              <a:rPr lang="en-GB" b="1" dirty="0" err="1">
                <a:solidFill>
                  <a:schemeClr val="tx2"/>
                </a:solidFill>
              </a:rPr>
              <a:t>Cognus</a:t>
            </a:r>
            <a:r>
              <a:rPr lang="en-GB" b="1" dirty="0">
                <a:solidFill>
                  <a:schemeClr val="tx2"/>
                </a:solidFill>
              </a:rPr>
              <a:t> AI</a:t>
            </a:r>
            <a:r>
              <a:rPr lang="en-GB" dirty="0"/>
              <a:t> </a:t>
            </a:r>
            <a:r>
              <a:rPr lang="en-US" b="1" dirty="0">
                <a:solidFill>
                  <a:schemeClr val="tx2"/>
                </a:solidFill>
              </a:rPr>
              <a:t>Deliverables </a:t>
            </a:r>
            <a:endParaRPr lang="en-GB" dirty="0"/>
          </a:p>
        </p:txBody>
      </p:sp>
      <p:sp>
        <p:nvSpPr>
          <p:cNvPr id="40" name="Rectangle 39">
            <a:extLst>
              <a:ext uri="{FF2B5EF4-FFF2-40B4-BE49-F238E27FC236}">
                <a16:creationId xmlns:a16="http://schemas.microsoft.com/office/drawing/2014/main" id="{BF4BBE01-4321-97F9-DA75-71F274DE9649}"/>
              </a:ext>
            </a:extLst>
          </p:cNvPr>
          <p:cNvSpPr/>
          <p:nvPr/>
        </p:nvSpPr>
        <p:spPr>
          <a:xfrm>
            <a:off x="8104865" y="2971800"/>
            <a:ext cx="3482936" cy="3733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19267584-4E3C-9CE2-B032-18ACC6593625}"/>
              </a:ext>
            </a:extLst>
          </p:cNvPr>
          <p:cNvSpPr/>
          <p:nvPr/>
        </p:nvSpPr>
        <p:spPr>
          <a:xfrm>
            <a:off x="8100643" y="1752600"/>
            <a:ext cx="3482936" cy="1219200"/>
          </a:xfrm>
          <a:prstGeom prst="rect">
            <a:avLst/>
          </a:prstGeom>
          <a:solidFill>
            <a:schemeClr val="bg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6EE580B-F55D-1561-B5F2-9588B6221DC8}"/>
              </a:ext>
            </a:extLst>
          </p:cNvPr>
          <p:cNvSpPr/>
          <p:nvPr/>
        </p:nvSpPr>
        <p:spPr>
          <a:xfrm>
            <a:off x="8176651" y="3053982"/>
            <a:ext cx="3482936" cy="3631763"/>
          </a:xfrm>
          <a:prstGeom prst="rect">
            <a:avLst/>
          </a:prstGeom>
          <a:noFill/>
        </p:spPr>
        <p:txBody>
          <a:bodyPr wrap="square" rtlCol="0">
            <a:spAutoFit/>
          </a:bodyPr>
          <a:lstStyle/>
          <a:p>
            <a:pPr marL="285750" indent="-285750">
              <a:buFont typeface="Wingdings" panose="05000000000000000000" pitchFamily="2" charset="2"/>
              <a:buChar char="ü"/>
            </a:pPr>
            <a:r>
              <a:rPr lang="en-US" i="1" dirty="0"/>
              <a:t>Simplicity </a:t>
            </a:r>
          </a:p>
          <a:p>
            <a:pPr lvl="1"/>
            <a:r>
              <a:rPr lang="en-US" sz="1600" i="1" dirty="0"/>
              <a:t>User Friendly</a:t>
            </a:r>
          </a:p>
          <a:p>
            <a:pPr lvl="1"/>
            <a:r>
              <a:rPr lang="en-US" sz="1600" i="1" dirty="0"/>
              <a:t>Easy Troubleshooting and maintenance</a:t>
            </a:r>
          </a:p>
          <a:p>
            <a:pPr lvl="1"/>
            <a:r>
              <a:rPr lang="en-US" sz="1600" i="1" dirty="0"/>
              <a:t>Flexible &amp; Scalable  </a:t>
            </a:r>
          </a:p>
          <a:p>
            <a:pPr marL="285750" indent="-285750">
              <a:buFont typeface="Wingdings" panose="05000000000000000000" pitchFamily="2" charset="2"/>
              <a:buChar char="ü"/>
            </a:pPr>
            <a:r>
              <a:rPr lang="en-US" i="1" dirty="0"/>
              <a:t>Customizable and adaptable to</a:t>
            </a:r>
          </a:p>
          <a:p>
            <a:pPr lvl="1"/>
            <a:r>
              <a:rPr lang="en-US" sz="1600" i="1" dirty="0"/>
              <a:t>Process dynamics</a:t>
            </a:r>
          </a:p>
          <a:p>
            <a:pPr lvl="1"/>
            <a:r>
              <a:rPr lang="en-US" sz="1600" i="1" dirty="0"/>
              <a:t>Process modifications</a:t>
            </a:r>
          </a:p>
          <a:p>
            <a:pPr lvl="1"/>
            <a:r>
              <a:rPr lang="en-US" sz="1600" i="1" dirty="0"/>
              <a:t>Operational strategies</a:t>
            </a:r>
          </a:p>
          <a:p>
            <a:pPr marL="285750" indent="-285750">
              <a:buFont typeface="Wingdings" panose="05000000000000000000" pitchFamily="2" charset="2"/>
              <a:buChar char="ü"/>
            </a:pPr>
            <a:r>
              <a:rPr lang="en-US" i="1" dirty="0"/>
              <a:t>Includes frontier technologies in</a:t>
            </a:r>
          </a:p>
          <a:p>
            <a:pPr lvl="1"/>
            <a:r>
              <a:rPr lang="en-US" sz="1600" i="1" dirty="0"/>
              <a:t>Mathematical Optimization</a:t>
            </a:r>
          </a:p>
          <a:p>
            <a:pPr lvl="1"/>
            <a:r>
              <a:rPr lang="en-US" sz="1600" i="1" dirty="0"/>
              <a:t>Process Control</a:t>
            </a:r>
          </a:p>
          <a:p>
            <a:pPr lvl="1"/>
            <a:r>
              <a:rPr lang="en-US" sz="1600" i="1" dirty="0"/>
              <a:t>Software Engineering</a:t>
            </a:r>
          </a:p>
          <a:p>
            <a:pPr lvl="1"/>
            <a:r>
              <a:rPr lang="en-US" sz="1600" i="1" dirty="0"/>
              <a:t>Machine Learning</a:t>
            </a:r>
            <a:endParaRPr lang="da-DK" sz="1600" i="1" dirty="0"/>
          </a:p>
        </p:txBody>
      </p:sp>
      <p:sp>
        <p:nvSpPr>
          <p:cNvPr id="43" name="TextBox 42">
            <a:extLst>
              <a:ext uri="{FF2B5EF4-FFF2-40B4-BE49-F238E27FC236}">
                <a16:creationId xmlns:a16="http://schemas.microsoft.com/office/drawing/2014/main" id="{FB6D2B73-74F8-8CAA-CE80-A156A04DA7F6}"/>
              </a:ext>
            </a:extLst>
          </p:cNvPr>
          <p:cNvSpPr txBox="1"/>
          <p:nvPr/>
        </p:nvSpPr>
        <p:spPr>
          <a:xfrm>
            <a:off x="8618494" y="2063689"/>
            <a:ext cx="2276517" cy="646331"/>
          </a:xfrm>
          <a:prstGeom prst="rect">
            <a:avLst/>
          </a:prstGeom>
          <a:noFill/>
        </p:spPr>
        <p:txBody>
          <a:bodyPr wrap="square">
            <a:spAutoFit/>
          </a:bodyPr>
          <a:lstStyle/>
          <a:p>
            <a:pPr algn="ctr"/>
            <a:r>
              <a:rPr lang="en-GB" b="1" dirty="0" err="1">
                <a:solidFill>
                  <a:schemeClr val="tx2"/>
                </a:solidFill>
              </a:rPr>
              <a:t>Cognus</a:t>
            </a:r>
            <a:r>
              <a:rPr lang="en-GB" b="1" dirty="0">
                <a:solidFill>
                  <a:schemeClr val="tx2"/>
                </a:solidFill>
              </a:rPr>
              <a:t> AI </a:t>
            </a:r>
          </a:p>
          <a:p>
            <a:pPr algn="ctr"/>
            <a:r>
              <a:rPr lang="en-US" b="1" dirty="0">
                <a:solidFill>
                  <a:schemeClr val="tx2"/>
                </a:solidFill>
              </a:rPr>
              <a:t>Features </a:t>
            </a:r>
            <a:endParaRPr lang="en-GB" dirty="0"/>
          </a:p>
        </p:txBody>
      </p:sp>
      <p:pic>
        <p:nvPicPr>
          <p:cNvPr id="3" name="Picture 2">
            <a:extLst>
              <a:ext uri="{FF2B5EF4-FFF2-40B4-BE49-F238E27FC236}">
                <a16:creationId xmlns:a16="http://schemas.microsoft.com/office/drawing/2014/main" id="{E2379395-3ED7-6C32-3D25-AFB98D4910F3}"/>
              </a:ext>
            </a:extLst>
          </p:cNvPr>
          <p:cNvPicPr>
            <a:picLocks noChangeAspect="1"/>
          </p:cNvPicPr>
          <p:nvPr/>
        </p:nvPicPr>
        <p:blipFill>
          <a:blip r:embed="rId2"/>
          <a:stretch>
            <a:fillRect/>
          </a:stretch>
        </p:blipFill>
        <p:spPr>
          <a:xfrm>
            <a:off x="9304263" y="-160125"/>
            <a:ext cx="2798307" cy="1871634"/>
          </a:xfrm>
          <a:prstGeom prst="rect">
            <a:avLst/>
          </a:prstGeom>
        </p:spPr>
      </p:pic>
    </p:spTree>
    <p:extLst>
      <p:ext uri="{BB962C8B-B14F-4D97-AF65-F5344CB8AC3E}">
        <p14:creationId xmlns:p14="http://schemas.microsoft.com/office/powerpoint/2010/main" val="410178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C180-3EC2-B4A4-1D6F-9BDF0EF96AAF}"/>
              </a:ext>
            </a:extLst>
          </p:cNvPr>
          <p:cNvSpPr>
            <a:spLocks noGrp="1"/>
          </p:cNvSpPr>
          <p:nvPr>
            <p:ph type="title"/>
          </p:nvPr>
        </p:nvSpPr>
        <p:spPr>
          <a:xfrm>
            <a:off x="227012" y="228600"/>
            <a:ext cx="9144001" cy="762000"/>
          </a:xfrm>
        </p:spPr>
        <p:txBody>
          <a:bodyPr/>
          <a:lstStyle/>
          <a:p>
            <a:r>
              <a:rPr lang="en-GB" dirty="0"/>
              <a:t>Prognosis AI - MPC </a:t>
            </a:r>
          </a:p>
        </p:txBody>
      </p:sp>
      <p:sp>
        <p:nvSpPr>
          <p:cNvPr id="7" name="TextBox 6">
            <a:extLst>
              <a:ext uri="{FF2B5EF4-FFF2-40B4-BE49-F238E27FC236}">
                <a16:creationId xmlns:a16="http://schemas.microsoft.com/office/drawing/2014/main" id="{3F8EB427-81B7-81AB-93EC-72EA5520D011}"/>
              </a:ext>
            </a:extLst>
          </p:cNvPr>
          <p:cNvSpPr txBox="1"/>
          <p:nvPr/>
        </p:nvSpPr>
        <p:spPr>
          <a:xfrm>
            <a:off x="4646612" y="1542182"/>
            <a:ext cx="7109411" cy="1837426"/>
          </a:xfrm>
          <a:prstGeom prst="rect">
            <a:avLst/>
          </a:prstGeom>
          <a:solidFill>
            <a:schemeClr val="tx1"/>
          </a:solidFill>
        </p:spPr>
        <p:txBody>
          <a:bodyPr wrap="square">
            <a:spAutoFit/>
          </a:bodyPr>
          <a:lstStyle/>
          <a:p>
            <a:pPr defTabSz="914400">
              <a:lnSpc>
                <a:spcPct val="90000"/>
              </a:lnSpc>
              <a:buClr>
                <a:schemeClr val="tx2"/>
              </a:buClr>
            </a:pPr>
            <a:r>
              <a:rPr lang="en-US" altLang="en-US" b="1" kern="0" dirty="0">
                <a:solidFill>
                  <a:schemeClr val="accent1">
                    <a:lumMod val="50000"/>
                  </a:schemeClr>
                </a:solidFill>
              </a:rPr>
              <a:t>MPC - Model predictive control technology with Adaptive Mathematical models for</a:t>
            </a:r>
          </a:p>
          <a:p>
            <a:pPr marL="742950" lvl="1" indent="-285750" defTabSz="914400">
              <a:lnSpc>
                <a:spcPct val="90000"/>
              </a:lnSpc>
              <a:buFont typeface="Wingdings" panose="05000000000000000000" pitchFamily="2" charset="2"/>
              <a:buChar char="Ø"/>
            </a:pPr>
            <a:r>
              <a:rPr lang="en-US" b="1" kern="0" dirty="0">
                <a:solidFill>
                  <a:schemeClr val="accent1">
                    <a:lumMod val="50000"/>
                  </a:schemeClr>
                </a:solidFill>
              </a:rPr>
              <a:t> In modern control systems, AI techniques are integrated with traditional MPC control strategies to achieve better results.</a:t>
            </a:r>
          </a:p>
          <a:p>
            <a:pPr marL="742950" lvl="1" indent="-285750" defTabSz="914400">
              <a:lnSpc>
                <a:spcPct val="90000"/>
              </a:lnSpc>
              <a:buFont typeface="Wingdings" panose="05000000000000000000" pitchFamily="2" charset="2"/>
              <a:buChar char="Ø"/>
            </a:pPr>
            <a:r>
              <a:rPr lang="en-US" b="1" kern="0" dirty="0">
                <a:solidFill>
                  <a:schemeClr val="accent1">
                    <a:lumMod val="50000"/>
                  </a:schemeClr>
                </a:solidFill>
              </a:rPr>
              <a:t>Uncertainty and nonlinearity of a process, and the non-convexity of the resulting optimization problem can make online implementation of MPC nontrivial.</a:t>
            </a:r>
            <a:endParaRPr lang="en-US" altLang="en-US" b="1" kern="0" dirty="0">
              <a:solidFill>
                <a:schemeClr val="accent1">
                  <a:lumMod val="50000"/>
                </a:schemeClr>
              </a:solidFill>
            </a:endParaRPr>
          </a:p>
        </p:txBody>
      </p:sp>
      <p:pic>
        <p:nvPicPr>
          <p:cNvPr id="3" name="Picture 2">
            <a:extLst>
              <a:ext uri="{FF2B5EF4-FFF2-40B4-BE49-F238E27FC236}">
                <a16:creationId xmlns:a16="http://schemas.microsoft.com/office/drawing/2014/main" id="{A71DED81-5711-1F50-D5DD-7862EFE9FE30}"/>
              </a:ext>
            </a:extLst>
          </p:cNvPr>
          <p:cNvPicPr>
            <a:picLocks noChangeAspect="1"/>
          </p:cNvPicPr>
          <p:nvPr/>
        </p:nvPicPr>
        <p:blipFill>
          <a:blip r:embed="rId2"/>
          <a:stretch>
            <a:fillRect/>
          </a:stretch>
        </p:blipFill>
        <p:spPr>
          <a:xfrm>
            <a:off x="9474180" y="-228600"/>
            <a:ext cx="2798307" cy="1871634"/>
          </a:xfrm>
          <a:prstGeom prst="rect">
            <a:avLst/>
          </a:prstGeom>
        </p:spPr>
      </p:pic>
      <p:graphicFrame>
        <p:nvGraphicFramePr>
          <p:cNvPr id="8" name="Content Placeholder 7">
            <a:extLst>
              <a:ext uri="{FF2B5EF4-FFF2-40B4-BE49-F238E27FC236}">
                <a16:creationId xmlns:a16="http://schemas.microsoft.com/office/drawing/2014/main" id="{8065AFD4-CA69-45A8-F793-9B0EBF3C0B4C}"/>
              </a:ext>
            </a:extLst>
          </p:cNvPr>
          <p:cNvGraphicFramePr>
            <a:graphicFrameLocks noGrp="1"/>
          </p:cNvGraphicFramePr>
          <p:nvPr>
            <p:ph idx="1"/>
            <p:extLst>
              <p:ext uri="{D42A27DB-BD31-4B8C-83A1-F6EECF244321}">
                <p14:modId xmlns:p14="http://schemas.microsoft.com/office/powerpoint/2010/main" val="2359447726"/>
              </p:ext>
            </p:extLst>
          </p:nvPr>
        </p:nvGraphicFramePr>
        <p:xfrm>
          <a:off x="4722811" y="3413816"/>
          <a:ext cx="7109412" cy="3043428"/>
        </p:xfrm>
        <a:graphic>
          <a:graphicData uri="http://schemas.openxmlformats.org/drawingml/2006/table">
            <a:tbl>
              <a:tblPr firstRow="1" firstCol="1" bandRow="1">
                <a:tableStyleId>{5C22544A-7EE6-4342-B048-85BDC9FD1C3A}</a:tableStyleId>
              </a:tblPr>
              <a:tblGrid>
                <a:gridCol w="2369804">
                  <a:extLst>
                    <a:ext uri="{9D8B030D-6E8A-4147-A177-3AD203B41FA5}">
                      <a16:colId xmlns:a16="http://schemas.microsoft.com/office/drawing/2014/main" val="4274504253"/>
                    </a:ext>
                  </a:extLst>
                </a:gridCol>
                <a:gridCol w="2369804">
                  <a:extLst>
                    <a:ext uri="{9D8B030D-6E8A-4147-A177-3AD203B41FA5}">
                      <a16:colId xmlns:a16="http://schemas.microsoft.com/office/drawing/2014/main" val="1418319704"/>
                    </a:ext>
                  </a:extLst>
                </a:gridCol>
                <a:gridCol w="2369804">
                  <a:extLst>
                    <a:ext uri="{9D8B030D-6E8A-4147-A177-3AD203B41FA5}">
                      <a16:colId xmlns:a16="http://schemas.microsoft.com/office/drawing/2014/main" val="701984566"/>
                    </a:ext>
                  </a:extLst>
                </a:gridCol>
              </a:tblGrid>
              <a:tr h="0">
                <a:tc>
                  <a:txBody>
                    <a:bodyPr/>
                    <a:lstStyle/>
                    <a:p>
                      <a:pPr algn="ctr">
                        <a:lnSpc>
                          <a:spcPct val="107000"/>
                        </a:lnSpc>
                        <a:spcBef>
                          <a:spcPts val="2400"/>
                        </a:spcBef>
                        <a:spcAft>
                          <a:spcPts val="2400"/>
                        </a:spcAft>
                      </a:pPr>
                      <a:r>
                        <a:rPr lang="en-IN" sz="1050" kern="0">
                          <a:effectLst/>
                        </a:rPr>
                        <a:t>Aspect</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400"/>
                        </a:spcBef>
                        <a:spcAft>
                          <a:spcPts val="2400"/>
                        </a:spcAft>
                      </a:pPr>
                      <a:r>
                        <a:rPr lang="en-IN" sz="1050" kern="0">
                          <a:effectLst/>
                        </a:rPr>
                        <a:t>Artificial Intelligence (AI)</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400"/>
                        </a:spcBef>
                        <a:spcAft>
                          <a:spcPts val="2400"/>
                        </a:spcAft>
                      </a:pPr>
                      <a:r>
                        <a:rPr lang="en-IN" sz="1050" kern="0">
                          <a:effectLst/>
                        </a:rPr>
                        <a:t>Conventional Model Predictive Control (MPC)</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1997739"/>
                  </a:ext>
                </a:extLst>
              </a:tr>
              <a:tr h="0">
                <a:tc>
                  <a:txBody>
                    <a:bodyPr/>
                    <a:lstStyle/>
                    <a:p>
                      <a:pPr>
                        <a:lnSpc>
                          <a:spcPct val="107000"/>
                        </a:lnSpc>
                        <a:spcBef>
                          <a:spcPts val="2400"/>
                        </a:spcBef>
                        <a:spcAft>
                          <a:spcPts val="2400"/>
                        </a:spcAft>
                      </a:pPr>
                      <a:r>
                        <a:rPr lang="en-IN" sz="1050" kern="0">
                          <a:effectLst/>
                        </a:rPr>
                        <a:t>Definition</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400"/>
                        </a:spcBef>
                        <a:spcAft>
                          <a:spcPts val="2400"/>
                        </a:spcAft>
                      </a:pPr>
                      <a:r>
                        <a:rPr lang="en-IN" sz="1050" kern="0">
                          <a:effectLst/>
                        </a:rPr>
                        <a:t>AI involves the development of algorithms and systems that mimic human-like intelligence, learning, and decision-making.</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400"/>
                        </a:spcBef>
                        <a:spcAft>
                          <a:spcPts val="2400"/>
                        </a:spcAft>
                      </a:pPr>
                      <a:r>
                        <a:rPr lang="en-IN" sz="1050" kern="0">
                          <a:effectLst/>
                        </a:rPr>
                        <a:t>MPC is a control strategy that uses a dynamic model of the system to predict future behaviour and optimize control inputs.</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9833745"/>
                  </a:ext>
                </a:extLst>
              </a:tr>
              <a:tr h="0">
                <a:tc>
                  <a:txBody>
                    <a:bodyPr/>
                    <a:lstStyle/>
                    <a:p>
                      <a:pPr>
                        <a:lnSpc>
                          <a:spcPct val="107000"/>
                        </a:lnSpc>
                        <a:spcBef>
                          <a:spcPts val="2400"/>
                        </a:spcBef>
                        <a:spcAft>
                          <a:spcPts val="2400"/>
                        </a:spcAft>
                      </a:pPr>
                      <a:r>
                        <a:rPr lang="en-IN" sz="1050" kern="0" dirty="0">
                          <a:effectLst/>
                        </a:rPr>
                        <a:t>Objective</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400"/>
                        </a:spcBef>
                        <a:spcAft>
                          <a:spcPts val="2400"/>
                        </a:spcAft>
                      </a:pPr>
                      <a:r>
                        <a:rPr lang="en-IN" sz="1050" kern="0">
                          <a:effectLst/>
                        </a:rPr>
                        <a:t>AI aims to mimic human cognition, solve complex problems, make predictions, and automate decision-making, while MPC focuses on Optimizing Control.</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400"/>
                        </a:spcBef>
                        <a:spcAft>
                          <a:spcPts val="2400"/>
                        </a:spcAft>
                      </a:pPr>
                      <a:r>
                        <a:rPr lang="en-IN" sz="1050" kern="0">
                          <a:effectLst/>
                        </a:rPr>
                        <a:t> Conventional MPC only focuses on optimizing control inputs to achieve desired system behaviour while considering constraints.</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4774209"/>
                  </a:ext>
                </a:extLst>
              </a:tr>
              <a:tr h="0">
                <a:tc>
                  <a:txBody>
                    <a:bodyPr/>
                    <a:lstStyle/>
                    <a:p>
                      <a:pPr>
                        <a:lnSpc>
                          <a:spcPct val="107000"/>
                        </a:lnSpc>
                        <a:spcBef>
                          <a:spcPts val="2400"/>
                        </a:spcBef>
                        <a:spcAft>
                          <a:spcPts val="2400"/>
                        </a:spcAft>
                      </a:pPr>
                      <a:r>
                        <a:rPr lang="en-IN" sz="1050" kern="0">
                          <a:effectLst/>
                        </a:rPr>
                        <a:t>Learning</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400"/>
                        </a:spcBef>
                        <a:spcAft>
                          <a:spcPts val="2400"/>
                        </a:spcAft>
                      </a:pPr>
                      <a:r>
                        <a:rPr lang="en-IN" sz="1050" kern="0">
                          <a:effectLst/>
                        </a:rPr>
                        <a:t>AI systems can learn from data (machine learning) or be rule-based (expert systems). MPC combined with AI can reap much benefits</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400"/>
                        </a:spcBef>
                        <a:spcAft>
                          <a:spcPts val="2400"/>
                        </a:spcAft>
                      </a:pPr>
                      <a:r>
                        <a:rPr lang="en-IN" sz="1050" kern="0">
                          <a:effectLst/>
                        </a:rPr>
                        <a:t>MPC relies on predefined models and doesn't inherently learn from data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2330221"/>
                  </a:ext>
                </a:extLst>
              </a:tr>
              <a:tr h="0">
                <a:tc>
                  <a:txBody>
                    <a:bodyPr/>
                    <a:lstStyle/>
                    <a:p>
                      <a:pPr>
                        <a:lnSpc>
                          <a:spcPct val="107000"/>
                        </a:lnSpc>
                        <a:spcBef>
                          <a:spcPts val="2400"/>
                        </a:spcBef>
                        <a:spcAft>
                          <a:spcPts val="2400"/>
                        </a:spcAft>
                      </a:pPr>
                      <a:r>
                        <a:rPr lang="en-IN" sz="1050" kern="0">
                          <a:effectLst/>
                        </a:rPr>
                        <a:t>Complexity Handling</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400"/>
                        </a:spcBef>
                        <a:spcAft>
                          <a:spcPts val="2400"/>
                        </a:spcAft>
                      </a:pPr>
                      <a:r>
                        <a:rPr lang="en-IN" sz="1050" kern="0">
                          <a:effectLst/>
                        </a:rPr>
                        <a:t>AI-based MPC can handle complex, nonlinear systems and adapt to changing conditions.</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400"/>
                        </a:spcBef>
                        <a:spcAft>
                          <a:spcPts val="2400"/>
                        </a:spcAft>
                      </a:pPr>
                      <a:r>
                        <a:rPr lang="en-IN" sz="1050" kern="0" dirty="0">
                          <a:effectLst/>
                        </a:rPr>
                        <a:t>Conventional MPC is suitable for linear and some nonlinear systems but can struggle with highly complex or nonlinear processes.</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9268347"/>
                  </a:ext>
                </a:extLst>
              </a:tr>
            </a:tbl>
          </a:graphicData>
        </a:graphic>
      </p:graphicFrame>
      <p:pic>
        <p:nvPicPr>
          <p:cNvPr id="6" name="Picture 2" descr="Electronics | Free Full-Text | Machine Learning-Based Model Predictive  Control for Collaborative Production Planning Problem with Unknown  Information">
            <a:extLst>
              <a:ext uri="{FF2B5EF4-FFF2-40B4-BE49-F238E27FC236}">
                <a16:creationId xmlns:a16="http://schemas.microsoft.com/office/drawing/2014/main" id="{845FD4CD-A943-0408-1D2B-4F1F7505A6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77" y="1623523"/>
            <a:ext cx="4758611" cy="437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5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2003</TotalTime>
  <Words>1211</Words>
  <Application>Microsoft Office PowerPoint</Application>
  <PresentationFormat>Custom</PresentationFormat>
  <Paragraphs>227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Corbel</vt:lpstr>
      <vt:lpstr>Wingdings</vt:lpstr>
      <vt:lpstr>Digital Blue Tunnel 16x9</vt:lpstr>
      <vt:lpstr>GBS INFORMATIK </vt:lpstr>
      <vt:lpstr>Company Overview</vt:lpstr>
      <vt:lpstr>Our Mission</vt:lpstr>
      <vt:lpstr>Our Values</vt:lpstr>
      <vt:lpstr>PowerPoint Presentation</vt:lpstr>
      <vt:lpstr>PowerPoint Presentation</vt:lpstr>
      <vt:lpstr>PowerPoint Presentation</vt:lpstr>
      <vt:lpstr>Cognus AI – APCSuite </vt:lpstr>
      <vt:lpstr>Prognosis AI - MPC </vt:lpstr>
      <vt:lpstr>Prognosis AI – MPC Control Overview</vt:lpstr>
      <vt:lpstr>Prognosis AI – APC Suite (Operator Interface)</vt:lpstr>
      <vt:lpstr>Prognosis AI – APC Benefits</vt:lpstr>
      <vt:lpstr>PowerPoint Presentation</vt:lpstr>
      <vt:lpstr>GBS Digital Portfolio</vt:lpstr>
      <vt:lpstr>PowerPoint Presentation</vt:lpstr>
      <vt:lpstr>Industry 4.0 Digital Solution Architecture</vt:lpstr>
      <vt:lpstr>GBS Industry 4.0 Digital Transformation</vt:lpstr>
      <vt:lpstr>GBS Automation / Digital Consulting Services</vt:lpstr>
      <vt:lpstr>GBS Value Propositions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FLS</dc:title>
  <dc:creator>Sridhar Padmanabhan</dc:creator>
  <cp:lastModifiedBy>ColorPages Web Designs</cp:lastModifiedBy>
  <cp:revision>17</cp:revision>
  <dcterms:created xsi:type="dcterms:W3CDTF">2023-08-15T07:23:20Z</dcterms:created>
  <dcterms:modified xsi:type="dcterms:W3CDTF">2023-09-09T12:26:09Z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SIP_Label_36aaf14b-ada0-4ce4-8dd0-ea2256e297d6_Enabled">
    <vt:lpwstr>true</vt:lpwstr>
  </property>
  <property fmtid="{D5CDD505-2E9C-101B-9397-08002B2CF9AE}" pid="9" name="MSIP_Label_36aaf14b-ada0-4ce4-8dd0-ea2256e297d6_SetDate">
    <vt:lpwstr>2023-08-15T08:24:35Z</vt:lpwstr>
  </property>
  <property fmtid="{D5CDD505-2E9C-101B-9397-08002B2CF9AE}" pid="10" name="MSIP_Label_36aaf14b-ada0-4ce4-8dd0-ea2256e297d6_Method">
    <vt:lpwstr>Standard</vt:lpwstr>
  </property>
  <property fmtid="{D5CDD505-2E9C-101B-9397-08002B2CF9AE}" pid="11" name="MSIP_Label_36aaf14b-ada0-4ce4-8dd0-ea2256e297d6_Name">
    <vt:lpwstr>36aaf14b-ada0-4ce4-8dd0-ea2256e297d6</vt:lpwstr>
  </property>
  <property fmtid="{D5CDD505-2E9C-101B-9397-08002B2CF9AE}" pid="12" name="MSIP_Label_36aaf14b-ada0-4ce4-8dd0-ea2256e297d6_SiteId">
    <vt:lpwstr>5a783410-682d-4564-b908-bb78d5afb2fe</vt:lpwstr>
  </property>
  <property fmtid="{D5CDD505-2E9C-101B-9397-08002B2CF9AE}" pid="13" name="MSIP_Label_36aaf14b-ada0-4ce4-8dd0-ea2256e297d6_ActionId">
    <vt:lpwstr>d19af2e1-54db-477d-a20a-5456c8ef1d7e</vt:lpwstr>
  </property>
  <property fmtid="{D5CDD505-2E9C-101B-9397-08002B2CF9AE}" pid="14" name="MSIP_Label_36aaf14b-ada0-4ce4-8dd0-ea2256e297d6_ContentBits">
    <vt:lpwstr>0</vt:lpwstr>
  </property>
</Properties>
</file>